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2"/>
  </p:notesMasterIdLst>
  <p:sldIdLst>
    <p:sldId id="256" r:id="rId2"/>
    <p:sldId id="276" r:id="rId3"/>
    <p:sldId id="301" r:id="rId4"/>
    <p:sldId id="302" r:id="rId5"/>
    <p:sldId id="304" r:id="rId6"/>
    <p:sldId id="303" r:id="rId7"/>
    <p:sldId id="305" r:id="rId8"/>
    <p:sldId id="306" r:id="rId9"/>
    <p:sldId id="307" r:id="rId10"/>
    <p:sldId id="300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0E55A-97EB-4F80-A849-C41770BD2C14}" type="datetimeFigureOut">
              <a:rPr lang="de-DE" smtClean="0"/>
              <a:t>12.10.2023</a:t>
            </a:fld>
            <a:endParaRPr lang="de-D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6F125-2ACC-4C68-904A-C8C8A161212C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607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7653-A8BD-FD2F-2D3E-23EB9F673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5F3E29-7B60-6A85-7B15-37A9C1F0B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67BE0-2411-68A8-3A97-95C17A847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9E3C-8BC2-4C74-A370-2DA9493146F0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F9FDC-6F8F-88A7-481D-1F5E73E0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58F3C-C3BD-DB9A-7261-3DC9DFC0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135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5B763-4715-EF98-30A9-AFF800D8F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3FF1-9700-6CBF-029C-89ECFF6F0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EDBC6-AAC1-0B39-2AE4-1F029E9B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4551-B219-4709-90D1-AFF622725393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DC00F-3293-7A27-F2EB-D436294C9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B5FDA-3A20-E41A-A790-F92934F40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930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C3293-5671-D096-07E3-D3182B39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B0478-FAB0-85F4-8361-3B15FD161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F99C-C2E4-3AA8-46D5-9706575A0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BA81-C3B9-4235-8DA2-C5981EC1BFD1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92C31-A649-9106-8D18-25F8D96E5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1A3F1-C402-0809-3A78-B5336415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5160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3739D-5992-AB62-D77C-21A710F9D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A766A-F0A0-CFA8-3B6A-CADA183A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DB81F-2636-38BF-0208-36B95B702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317AE-9DAE-C4C8-0D45-5997D672F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482A-1A78-43A2-BA89-08C8C26C9512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F7533A-1AEC-1FEB-B4E7-67B44D46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73766-2E3F-E357-2E49-D1CD22E9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315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86C11-9EAE-AD89-74C7-F85385F8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CBE35-739F-FFA9-F9F6-BAFEFDEC2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3626A-B872-2203-2BDF-16118EF3B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F85070-6752-D4A9-CDF3-76EC60767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8270D2-B477-EB37-D86E-38E63EBD4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A6437-2E2D-A181-3B65-BCC841647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C5BB-2000-41B6-8401-D506CB5AC7D3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07A9B0-86B7-9E82-26A7-0D8985465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31ACDD-E205-63F9-0D4B-A160CAC7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710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D1CFE-9D0E-7CB2-4AA9-E430901A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340382-6854-5C85-5053-8177C66CC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BE42-4305-49FF-AD4E-04B956108C8C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08F458-438B-A210-8ACB-6412F1D31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2F4546-7FEC-14DE-980F-2E3592A1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213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02F6FC-C219-1BE2-0DF0-CB3C9B9B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4D122-4216-488B-8A41-FC155AF760D6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E491A-48D0-EDE5-3AAF-FF6EC147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9F65E-4C1B-1378-CF86-0B765CAD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981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C39A6-5270-226B-4997-261E110A9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A9827-E5B8-6A9B-B4F8-5EA44C933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4DD54-024D-48CF-02A0-4B33611F9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AF9A0-C0E0-99F0-1692-CE577F30D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F91A8-6D04-4536-8BE5-F5DAD4563719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297CA7-84F4-69CF-EFFA-47846EC0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5E3FC1-B59E-FD06-96BE-185BB5C1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0475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E41E-162D-5212-C345-9A67A03C9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CEEB17-F3DD-23C1-4F89-E2B1394620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CBC97-0105-3650-07D4-9DFF4BBF0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6A826-C067-D934-05DF-D24B09E78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582C-569B-488B-A6ED-4E341F922B92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3548C-8D39-9D71-0A44-54F5DEF88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8C985-3230-85ED-A5F2-1D3E53002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978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1B7A-C08D-CC9A-4973-32DE833C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B2CB4-ECCA-ED9D-D2F4-AAFAC083E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C7C5F-6408-668F-BD28-5748EA663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18A88-83F3-481C-B381-CBF97C83AA0A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1B602-B6D6-A0D2-0172-1E3FB67B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74AF5-072D-F09C-6886-1A115A96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219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A6F65-E075-47ED-78E3-FD085830D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8738E-C4A9-7AC2-1EC8-B88393D22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28134-C8E1-A89F-CE96-F32B5D249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29144-910D-45E2-AA57-E02217872323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BA996-30D2-6661-1551-F37E7C4B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F0422-A7E4-E767-665B-6AD5FBC8D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749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E0B323-D888-7F1B-A350-99F0D9698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E8223-A108-F86B-7F5C-AD96D867A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E2956-E9D5-DC09-A042-181EA86B8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89BE3-BE70-45BE-AB52-98C3EF652F47}" type="datetime1">
              <a:rPr lang="de-DE" smtClean="0"/>
              <a:t>12.10.2023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C93A6-1C12-A8A8-8DF1-566ABC5F4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Particle Tracing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15B10-2A7C-4E03-3758-C2ABD7FA5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478D-9561-4C4E-917C-DA2D35FD197D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17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BF60-93F5-25F2-A79C-7E750605E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3752"/>
            <a:ext cx="9144000" cy="948503"/>
          </a:xfrm>
        </p:spPr>
        <p:txBody>
          <a:bodyPr>
            <a:noAutofit/>
          </a:bodyPr>
          <a:lstStyle/>
          <a:p>
            <a:pPr algn="ctr"/>
            <a:r>
              <a:rPr lang="de-DE" sz="5400" dirty="0"/>
              <a:t>Particle Tracing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A38B4-3737-8B08-0AE4-B40651D10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4882" y="2906564"/>
            <a:ext cx="7543800" cy="465727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Aditya Ujeniya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F03BA3-613B-FC41-F7AE-BB82FFB41D63}"/>
              </a:ext>
            </a:extLst>
          </p:cNvPr>
          <p:cNvSpPr txBox="1">
            <a:spLocks/>
          </p:cNvSpPr>
          <p:nvPr/>
        </p:nvSpPr>
        <p:spPr>
          <a:xfrm>
            <a:off x="2346960" y="2403796"/>
            <a:ext cx="7543800" cy="50763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de-DE" sz="3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F2F9AAD-EB2B-72A6-5D50-DCBDEB4826D1}"/>
              </a:ext>
            </a:extLst>
          </p:cNvPr>
          <p:cNvSpPr txBox="1">
            <a:spLocks/>
          </p:cNvSpPr>
          <p:nvPr/>
        </p:nvSpPr>
        <p:spPr>
          <a:xfrm>
            <a:off x="2346960" y="3382525"/>
            <a:ext cx="7543800" cy="33544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50" dirty="0">
                <a:latin typeface="CMS"/>
              </a:rPr>
              <a:t>16</a:t>
            </a:r>
            <a:r>
              <a:rPr lang="en-US" sz="1650" baseline="30000" dirty="0">
                <a:latin typeface="CMS"/>
              </a:rPr>
              <a:t>th</a:t>
            </a:r>
            <a:r>
              <a:rPr lang="en-US" sz="1650" dirty="0">
                <a:latin typeface="CMS"/>
              </a:rPr>
              <a:t> </a:t>
            </a:r>
            <a:r>
              <a:rPr lang="en-US" sz="1650" dirty="0">
                <a:latin typeface="CMS"/>
                <a:ea typeface="Microsoft Himalaya" panose="01010100010101010101" pitchFamily="2" charset="0"/>
                <a:cs typeface="Microsoft Himalaya" panose="01010100010101010101" pitchFamily="2" charset="0"/>
              </a:rPr>
              <a:t>OCTOBER</a:t>
            </a:r>
            <a:r>
              <a:rPr lang="en-US" sz="1650" dirty="0">
                <a:latin typeface="CMS"/>
              </a:rPr>
              <a:t> 2023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2595F8-5476-7CF3-15E4-40444B00C678}"/>
              </a:ext>
            </a:extLst>
          </p:cNvPr>
          <p:cNvSpPr txBox="1">
            <a:spLocks/>
          </p:cNvSpPr>
          <p:nvPr/>
        </p:nvSpPr>
        <p:spPr>
          <a:xfrm>
            <a:off x="2344882" y="3717966"/>
            <a:ext cx="7543800" cy="44310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dirty="0"/>
              <a:t>With acknowledgements to Jan Eitzinger</a:t>
            </a:r>
            <a:endParaRPr lang="de-DE" sz="21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CB6E98-52A0-345B-16FE-BAC73EA291A0}"/>
              </a:ext>
            </a:extLst>
          </p:cNvPr>
          <p:cNvCxnSpPr/>
          <p:nvPr/>
        </p:nvCxnSpPr>
        <p:spPr>
          <a:xfrm>
            <a:off x="105747" y="4381371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2" descr="Image">
            <a:extLst>
              <a:ext uri="{FF2B5EF4-FFF2-40B4-BE49-F238E27FC236}">
                <a16:creationId xmlns:a16="http://schemas.microsoft.com/office/drawing/2014/main" id="{9CB91477-D556-08BA-AF1E-068275DCD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852" y="4877886"/>
            <a:ext cx="3382296" cy="152968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856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Objectives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390DE4D-0854-BE6E-BDD1-5AA7AB426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8" y="938378"/>
            <a:ext cx="11131421" cy="516384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Basics about Particle Tracing</a:t>
            </a:r>
          </a:p>
          <a:p>
            <a:pPr>
              <a:lnSpc>
                <a:spcPct val="120000"/>
              </a:lnSpc>
            </a:pPr>
            <a:r>
              <a:rPr lang="en-US" dirty="0"/>
              <a:t>How to interpolate in 2D</a:t>
            </a:r>
          </a:p>
          <a:p>
            <a:pPr>
              <a:lnSpc>
                <a:spcPct val="120000"/>
              </a:lnSpc>
            </a:pPr>
            <a:r>
              <a:rPr lang="en-US" dirty="0"/>
              <a:t>Results from 2D sequential code</a:t>
            </a:r>
          </a:p>
          <a:p>
            <a:pPr>
              <a:lnSpc>
                <a:spcPct val="120000"/>
              </a:lnSpc>
            </a:pPr>
            <a:r>
              <a:rPr lang="en-US" dirty="0"/>
              <a:t>Basic idea for 2D MPI </a:t>
            </a:r>
          </a:p>
          <a:p>
            <a:pPr>
              <a:lnSpc>
                <a:spcPct val="120000"/>
              </a:lnSpc>
            </a:pPr>
            <a:r>
              <a:rPr lang="en-US" dirty="0"/>
              <a:t>Future work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42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de-DE" sz="4000" dirty="0">
                <a:solidFill>
                  <a:schemeClr val="accent5">
                    <a:lumMod val="75000"/>
                  </a:schemeClr>
                </a:solidFill>
              </a:rPr>
              <a:t>W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hat is Particle Tracing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Track Charged Particles and Particles in Fluid Flow with Simulation">
            <a:extLst>
              <a:ext uri="{FF2B5EF4-FFF2-40B4-BE49-F238E27FC236}">
                <a16:creationId xmlns:a16="http://schemas.microsoft.com/office/drawing/2014/main" id="{619D8A47-2048-0DE3-3B3B-0854B801EA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884" y="1288130"/>
            <a:ext cx="7136231" cy="42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FCB33D-3FD0-0371-3D3F-64069CCA09D8}"/>
              </a:ext>
            </a:extLst>
          </p:cNvPr>
          <p:cNvSpPr txBox="1"/>
          <p:nvPr/>
        </p:nvSpPr>
        <p:spPr>
          <a:xfrm>
            <a:off x="111967" y="6074224"/>
            <a:ext cx="1231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/>
              <a:t>Ref</a:t>
            </a:r>
            <a:r>
              <a:rPr lang="de-DE" sz="1200" dirty="0"/>
              <a:t> : https://cdn.comsol.com/product-new/particle-tracing-module/full/particle-tracing-module-hero.png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38838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Interpolating using nearest discrete velocity fields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1661F3AF-E50A-C0D7-C5D8-4892FB6DCE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5194" y="1063342"/>
            <a:ext cx="7597279" cy="4328969"/>
          </a:xfr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75BE919-9B5E-F2ED-1C7E-130A69F53955}"/>
              </a:ext>
            </a:extLst>
          </p:cNvPr>
          <p:cNvSpPr txBox="1">
            <a:spLocks/>
          </p:cNvSpPr>
          <p:nvPr/>
        </p:nvSpPr>
        <p:spPr>
          <a:xfrm>
            <a:off x="597159" y="1003693"/>
            <a:ext cx="4114800" cy="5371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dirty="0"/>
              <a:t>What do we have 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x, y positions.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U and V velocity fields.</a:t>
            </a:r>
          </a:p>
          <a:p>
            <a:pPr>
              <a:lnSpc>
                <a:spcPct val="120000"/>
              </a:lnSpc>
            </a:pPr>
            <a:r>
              <a:rPr lang="en-US" dirty="0"/>
              <a:t>What do we need 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u(x, y) and v(x, y) to get    u and v velocity at x and y.</a:t>
            </a:r>
          </a:p>
          <a:p>
            <a:pPr>
              <a:lnSpc>
                <a:spcPct val="120000"/>
              </a:lnSpc>
            </a:pPr>
            <a:r>
              <a:rPr lang="en-US" dirty="0"/>
              <a:t>Compute new x and y using Euler method:</a:t>
            </a:r>
          </a:p>
          <a:p>
            <a:pPr lvl="1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de-D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865906-CB30-CD10-D4F3-5A78828248FA}"/>
              </a:ext>
            </a:extLst>
          </p:cNvPr>
          <p:cNvSpPr txBox="1"/>
          <p:nvPr/>
        </p:nvSpPr>
        <p:spPr>
          <a:xfrm>
            <a:off x="111967" y="6079351"/>
            <a:ext cx="1231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/>
              <a:t>Ref</a:t>
            </a:r>
            <a:r>
              <a:rPr lang="de-DE" sz="1200" dirty="0"/>
              <a:t> : https://epubs.siam.org/doi/book/10.1137/1.9780898719703</a:t>
            </a:r>
            <a:endParaRPr lang="en-US" sz="12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44206AD-B483-FF0C-8652-4718E22BA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53" y="5348087"/>
            <a:ext cx="4540998" cy="55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94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Interpolating using nearest discrete velocity fields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DC9D645-8367-E264-5916-7310AF030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8902" y="1340341"/>
            <a:ext cx="4734195" cy="3471743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1F61C6D-7CA2-BFFC-F741-2794C35BCC03}"/>
              </a:ext>
            </a:extLst>
          </p:cNvPr>
          <p:cNvSpPr txBox="1"/>
          <p:nvPr/>
        </p:nvSpPr>
        <p:spPr>
          <a:xfrm>
            <a:off x="111967" y="6079351"/>
            <a:ext cx="1231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/>
              <a:t>Ref</a:t>
            </a:r>
            <a:r>
              <a:rPr lang="de-DE" sz="1200" dirty="0"/>
              <a:t> : https://epubs.siam.org/doi/book/10.1137/1.9780898719703</a:t>
            </a:r>
            <a:endParaRPr lang="en-US" sz="12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E67E21A-9075-3AD2-7917-0FA179524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143" y="5228677"/>
            <a:ext cx="10013713" cy="728270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2579053-A841-ABBA-494D-4FDD6371F39F}"/>
              </a:ext>
            </a:extLst>
          </p:cNvPr>
          <p:cNvSpPr txBox="1">
            <a:spLocks/>
          </p:cNvSpPr>
          <p:nvPr/>
        </p:nvSpPr>
        <p:spPr>
          <a:xfrm>
            <a:off x="282527" y="4993607"/>
            <a:ext cx="2853963" cy="451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Bilinear Interpolation: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29009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Results - canal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Picture 4" descr="A colorful lines with numbers&#10;&#10;Description automatically generated with medium confidence">
            <a:extLst>
              <a:ext uri="{FF2B5EF4-FFF2-40B4-BE49-F238E27FC236}">
                <a16:creationId xmlns:a16="http://schemas.microsoft.com/office/drawing/2014/main" id="{701C8516-1EF8-0832-5EE2-1EE11D9B5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582" y="1063342"/>
            <a:ext cx="8740836" cy="1864712"/>
          </a:xfrm>
          <a:prstGeom prst="rect">
            <a:avLst/>
          </a:prstGeom>
        </p:spPr>
      </p:pic>
      <p:pic>
        <p:nvPicPr>
          <p:cNvPr id="6" name="Picture 5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E568597A-56FC-968C-B46B-219427E20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002143"/>
            <a:ext cx="4114800" cy="3086100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305571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Results - dcavity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Picture 6" descr="A purple and yellow square with a spiral">
            <a:extLst>
              <a:ext uri="{FF2B5EF4-FFF2-40B4-BE49-F238E27FC236}">
                <a16:creationId xmlns:a16="http://schemas.microsoft.com/office/drawing/2014/main" id="{6660A1D4-7DB3-E6B4-4D0F-D0F2458BF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68" y="1742305"/>
            <a:ext cx="5790432" cy="3705877"/>
          </a:xfrm>
          <a:prstGeom prst="rect">
            <a:avLst/>
          </a:prstGeom>
        </p:spPr>
      </p:pic>
      <p:pic>
        <p:nvPicPr>
          <p:cNvPr id="9" name="Picture 8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BFE1DC5A-2112-8BD0-02C6-3EBB0AC9B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67788"/>
            <a:ext cx="5673213" cy="425491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42629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de-DE" sz="4000" dirty="0">
                <a:solidFill>
                  <a:schemeClr val="accent5">
                    <a:lumMod val="75000"/>
                  </a:schemeClr>
                </a:solidFill>
              </a:rPr>
              <a:t>M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PI-Implementation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FCB5FCA-0327-FC73-5523-A94EC26F1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620" y="3427616"/>
            <a:ext cx="12760" cy="27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1B0DCB2-A8AE-B2A5-09CD-EF0BDC0B3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6292"/>
            <a:ext cx="12090032" cy="2702648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BB06B1-B932-2E75-F31A-B073CB4A84DA}"/>
              </a:ext>
            </a:extLst>
          </p:cNvPr>
          <p:cNvCxnSpPr/>
          <p:nvPr/>
        </p:nvCxnSpPr>
        <p:spPr>
          <a:xfrm>
            <a:off x="560439" y="3352800"/>
            <a:ext cx="114250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8D6596E-46CD-935B-463C-7A57A9E7A2C0}"/>
              </a:ext>
            </a:extLst>
          </p:cNvPr>
          <p:cNvCxnSpPr>
            <a:cxnSpLocks/>
          </p:cNvCxnSpPr>
          <p:nvPr/>
        </p:nvCxnSpPr>
        <p:spPr>
          <a:xfrm>
            <a:off x="5936858" y="2251587"/>
            <a:ext cx="0" cy="22422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2A4E429-565E-D51A-8E63-466F15E97439}"/>
              </a:ext>
            </a:extLst>
          </p:cNvPr>
          <p:cNvCxnSpPr>
            <a:cxnSpLocks/>
          </p:cNvCxnSpPr>
          <p:nvPr/>
        </p:nvCxnSpPr>
        <p:spPr>
          <a:xfrm>
            <a:off x="8625989" y="2236843"/>
            <a:ext cx="0" cy="22422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F3691B3-2479-1E0D-9D95-19C988DE78C4}"/>
              </a:ext>
            </a:extLst>
          </p:cNvPr>
          <p:cNvCxnSpPr>
            <a:cxnSpLocks/>
          </p:cNvCxnSpPr>
          <p:nvPr/>
        </p:nvCxnSpPr>
        <p:spPr>
          <a:xfrm>
            <a:off x="3267393" y="2236840"/>
            <a:ext cx="0" cy="22422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866E051-5D5C-9784-5550-AFEE0AC87627}"/>
              </a:ext>
            </a:extLst>
          </p:cNvPr>
          <p:cNvSpPr txBox="1"/>
          <p:nvPr/>
        </p:nvSpPr>
        <p:spPr>
          <a:xfrm>
            <a:off x="1456717" y="3696538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0</a:t>
            </a:r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AF00A2E-B7EE-B328-24E9-16C10C2C7C7F}"/>
              </a:ext>
            </a:extLst>
          </p:cNvPr>
          <p:cNvCxnSpPr/>
          <p:nvPr/>
        </p:nvCxnSpPr>
        <p:spPr>
          <a:xfrm flipV="1">
            <a:off x="802640" y="3406140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A8CCC25-C272-8611-B34B-0FBFB03D1F7D}"/>
              </a:ext>
            </a:extLst>
          </p:cNvPr>
          <p:cNvCxnSpPr/>
          <p:nvPr/>
        </p:nvCxnSpPr>
        <p:spPr>
          <a:xfrm>
            <a:off x="660400" y="4333240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4E198FB-B54C-5793-0CC3-5ECC5CFFE677}"/>
              </a:ext>
            </a:extLst>
          </p:cNvPr>
          <p:cNvSpPr txBox="1"/>
          <p:nvPr/>
        </p:nvSpPr>
        <p:spPr>
          <a:xfrm>
            <a:off x="2438400" y="4282440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8202C16-CC69-3F08-B48A-1AF81C829CFA}"/>
              </a:ext>
            </a:extLst>
          </p:cNvPr>
          <p:cNvSpPr txBox="1"/>
          <p:nvPr/>
        </p:nvSpPr>
        <p:spPr>
          <a:xfrm rot="16200000">
            <a:off x="344954" y="3713337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510CEA-6D17-FB3A-006F-353D51C2BEA0}"/>
              </a:ext>
            </a:extLst>
          </p:cNvPr>
          <p:cNvSpPr txBox="1"/>
          <p:nvPr/>
        </p:nvSpPr>
        <p:spPr>
          <a:xfrm>
            <a:off x="1456717" y="2561001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1</a:t>
            </a:r>
            <a:endParaRPr lang="en-US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B549114-85D4-909A-15E4-01F2BA737DD0}"/>
              </a:ext>
            </a:extLst>
          </p:cNvPr>
          <p:cNvCxnSpPr/>
          <p:nvPr/>
        </p:nvCxnSpPr>
        <p:spPr>
          <a:xfrm flipV="1">
            <a:off x="802640" y="2270603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906BB09-9170-361B-A47C-015AC51CAC1A}"/>
              </a:ext>
            </a:extLst>
          </p:cNvPr>
          <p:cNvCxnSpPr/>
          <p:nvPr/>
        </p:nvCxnSpPr>
        <p:spPr>
          <a:xfrm>
            <a:off x="660400" y="3197703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96DBC64-510D-31F2-5F7A-7CC3DB2ECCE5}"/>
              </a:ext>
            </a:extLst>
          </p:cNvPr>
          <p:cNvSpPr txBox="1"/>
          <p:nvPr/>
        </p:nvSpPr>
        <p:spPr>
          <a:xfrm>
            <a:off x="2438400" y="3146903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AB93B2-9897-EB3D-F5EC-C4596A59FB96}"/>
              </a:ext>
            </a:extLst>
          </p:cNvPr>
          <p:cNvSpPr txBox="1"/>
          <p:nvPr/>
        </p:nvSpPr>
        <p:spPr>
          <a:xfrm rot="16200000">
            <a:off x="344954" y="2577800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71ED2DF-6785-8E4A-3E27-071347836A23}"/>
              </a:ext>
            </a:extLst>
          </p:cNvPr>
          <p:cNvSpPr txBox="1"/>
          <p:nvPr/>
        </p:nvSpPr>
        <p:spPr>
          <a:xfrm>
            <a:off x="4088142" y="3683923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2</a:t>
            </a:r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8CE5314-D903-1199-BC11-FB793207213C}"/>
              </a:ext>
            </a:extLst>
          </p:cNvPr>
          <p:cNvCxnSpPr/>
          <p:nvPr/>
        </p:nvCxnSpPr>
        <p:spPr>
          <a:xfrm flipV="1">
            <a:off x="3434065" y="3393525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21D6B4B-BE80-E873-5DCC-78A66C80F633}"/>
              </a:ext>
            </a:extLst>
          </p:cNvPr>
          <p:cNvCxnSpPr/>
          <p:nvPr/>
        </p:nvCxnSpPr>
        <p:spPr>
          <a:xfrm>
            <a:off x="3291825" y="4320625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E8E599D-5C4C-0CAB-F810-F8608E907700}"/>
              </a:ext>
            </a:extLst>
          </p:cNvPr>
          <p:cNvSpPr txBox="1"/>
          <p:nvPr/>
        </p:nvSpPr>
        <p:spPr>
          <a:xfrm>
            <a:off x="5069825" y="4269825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955B668-0440-2E37-3183-2822D336A447}"/>
              </a:ext>
            </a:extLst>
          </p:cNvPr>
          <p:cNvSpPr txBox="1"/>
          <p:nvPr/>
        </p:nvSpPr>
        <p:spPr>
          <a:xfrm rot="16200000">
            <a:off x="2976379" y="3700722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DC5087A-62C4-FF23-A3DD-DD1263B1DFB5}"/>
              </a:ext>
            </a:extLst>
          </p:cNvPr>
          <p:cNvSpPr txBox="1"/>
          <p:nvPr/>
        </p:nvSpPr>
        <p:spPr>
          <a:xfrm>
            <a:off x="4090063" y="2569041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3</a:t>
            </a:r>
            <a:endParaRPr lang="en-US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A971841-2180-FBC3-4F17-E981E1033BCC}"/>
              </a:ext>
            </a:extLst>
          </p:cNvPr>
          <p:cNvCxnSpPr/>
          <p:nvPr/>
        </p:nvCxnSpPr>
        <p:spPr>
          <a:xfrm flipV="1">
            <a:off x="3435986" y="2278643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AB5AA4B-70F0-03C3-53B1-219DFF547EAF}"/>
              </a:ext>
            </a:extLst>
          </p:cNvPr>
          <p:cNvCxnSpPr/>
          <p:nvPr/>
        </p:nvCxnSpPr>
        <p:spPr>
          <a:xfrm>
            <a:off x="3293746" y="3205743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2443917-9240-A32F-B270-C244E2984D30}"/>
              </a:ext>
            </a:extLst>
          </p:cNvPr>
          <p:cNvSpPr txBox="1"/>
          <p:nvPr/>
        </p:nvSpPr>
        <p:spPr>
          <a:xfrm>
            <a:off x="5071746" y="3154943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EEA6FDD-EDDE-93D6-0CAF-8E44D3DD45F6}"/>
              </a:ext>
            </a:extLst>
          </p:cNvPr>
          <p:cNvSpPr txBox="1"/>
          <p:nvPr/>
        </p:nvSpPr>
        <p:spPr>
          <a:xfrm rot="16200000">
            <a:off x="2978300" y="2585840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C5F8D5-1C13-A2EB-D76A-4696E01241C6}"/>
              </a:ext>
            </a:extLst>
          </p:cNvPr>
          <p:cNvSpPr txBox="1"/>
          <p:nvPr/>
        </p:nvSpPr>
        <p:spPr>
          <a:xfrm>
            <a:off x="6777272" y="3677413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4</a:t>
            </a:r>
            <a:endParaRPr lang="en-US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7CFBB22-1136-E303-A3ED-6A1323845DB5}"/>
              </a:ext>
            </a:extLst>
          </p:cNvPr>
          <p:cNvCxnSpPr/>
          <p:nvPr/>
        </p:nvCxnSpPr>
        <p:spPr>
          <a:xfrm flipV="1">
            <a:off x="6123195" y="3387015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CD8C23F-E89C-8A33-700C-133052574944}"/>
              </a:ext>
            </a:extLst>
          </p:cNvPr>
          <p:cNvCxnSpPr/>
          <p:nvPr/>
        </p:nvCxnSpPr>
        <p:spPr>
          <a:xfrm>
            <a:off x="5980955" y="4314115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69703FD6-C8CD-0CA0-F4A2-C102B9B48E57}"/>
              </a:ext>
            </a:extLst>
          </p:cNvPr>
          <p:cNvSpPr txBox="1"/>
          <p:nvPr/>
        </p:nvSpPr>
        <p:spPr>
          <a:xfrm>
            <a:off x="7758955" y="4263315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BE392A-790E-839F-2563-D1B37C353D0D}"/>
              </a:ext>
            </a:extLst>
          </p:cNvPr>
          <p:cNvSpPr txBox="1"/>
          <p:nvPr/>
        </p:nvSpPr>
        <p:spPr>
          <a:xfrm rot="16200000">
            <a:off x="5665509" y="3694212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097F0DF-7522-3AFE-617E-CC400C9A4598}"/>
              </a:ext>
            </a:extLst>
          </p:cNvPr>
          <p:cNvSpPr txBox="1"/>
          <p:nvPr/>
        </p:nvSpPr>
        <p:spPr>
          <a:xfrm>
            <a:off x="6777272" y="2575761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5</a:t>
            </a:r>
            <a:endParaRPr lang="en-US" dirty="0"/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2DFC683-6186-7E2F-BF9A-D89BF9AF1045}"/>
              </a:ext>
            </a:extLst>
          </p:cNvPr>
          <p:cNvCxnSpPr/>
          <p:nvPr/>
        </p:nvCxnSpPr>
        <p:spPr>
          <a:xfrm flipV="1">
            <a:off x="6123195" y="2285363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4700D20C-7E09-9418-CE32-6D4E10850B00}"/>
              </a:ext>
            </a:extLst>
          </p:cNvPr>
          <p:cNvCxnSpPr/>
          <p:nvPr/>
        </p:nvCxnSpPr>
        <p:spPr>
          <a:xfrm>
            <a:off x="5980955" y="3212463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9E9AFDBA-89CF-0856-F538-7AFE27C66FB1}"/>
              </a:ext>
            </a:extLst>
          </p:cNvPr>
          <p:cNvSpPr txBox="1"/>
          <p:nvPr/>
        </p:nvSpPr>
        <p:spPr>
          <a:xfrm>
            <a:off x="7758955" y="3161663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D89E49A-EDA3-1CA5-930A-102C14D27ABE}"/>
              </a:ext>
            </a:extLst>
          </p:cNvPr>
          <p:cNvSpPr txBox="1"/>
          <p:nvPr/>
        </p:nvSpPr>
        <p:spPr>
          <a:xfrm rot="16200000">
            <a:off x="5665509" y="2592560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FEA7D5F-3A84-8E2A-B09C-4732D9ADC194}"/>
              </a:ext>
            </a:extLst>
          </p:cNvPr>
          <p:cNvSpPr txBox="1"/>
          <p:nvPr/>
        </p:nvSpPr>
        <p:spPr>
          <a:xfrm>
            <a:off x="9509437" y="3657699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6</a:t>
            </a:r>
            <a:endParaRPr lang="en-US" dirty="0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BE9CD90-5D5D-064A-B480-568B7066DCBB}"/>
              </a:ext>
            </a:extLst>
          </p:cNvPr>
          <p:cNvCxnSpPr/>
          <p:nvPr/>
        </p:nvCxnSpPr>
        <p:spPr>
          <a:xfrm flipV="1">
            <a:off x="8855360" y="3367301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BF4C3F9-1D1E-5365-AA70-1F0B0A862FCC}"/>
              </a:ext>
            </a:extLst>
          </p:cNvPr>
          <p:cNvCxnSpPr/>
          <p:nvPr/>
        </p:nvCxnSpPr>
        <p:spPr>
          <a:xfrm>
            <a:off x="8713120" y="4294401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3DD1E72A-FBEB-E7A9-662A-FC7E6ECB95F2}"/>
              </a:ext>
            </a:extLst>
          </p:cNvPr>
          <p:cNvSpPr txBox="1"/>
          <p:nvPr/>
        </p:nvSpPr>
        <p:spPr>
          <a:xfrm>
            <a:off x="10491120" y="4243601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3836779-9CA8-802A-E9DB-DF989CBCDAF5}"/>
              </a:ext>
            </a:extLst>
          </p:cNvPr>
          <p:cNvSpPr txBox="1"/>
          <p:nvPr/>
        </p:nvSpPr>
        <p:spPr>
          <a:xfrm rot="16200000">
            <a:off x="8397674" y="3674498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1390702-7218-168C-7B1B-DAE27C429C4B}"/>
              </a:ext>
            </a:extLst>
          </p:cNvPr>
          <p:cNvSpPr txBox="1"/>
          <p:nvPr/>
        </p:nvSpPr>
        <p:spPr>
          <a:xfrm>
            <a:off x="9509437" y="2559319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Rank 7</a:t>
            </a:r>
            <a:endParaRPr lang="en-US" dirty="0"/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3ED1BD2E-B658-171F-E2E2-A70350CBEB62}"/>
              </a:ext>
            </a:extLst>
          </p:cNvPr>
          <p:cNvCxnSpPr/>
          <p:nvPr/>
        </p:nvCxnSpPr>
        <p:spPr>
          <a:xfrm flipV="1">
            <a:off x="8855360" y="2268921"/>
            <a:ext cx="0" cy="1036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28945FE6-F797-13E0-902B-D6027C0B5F65}"/>
              </a:ext>
            </a:extLst>
          </p:cNvPr>
          <p:cNvCxnSpPr/>
          <p:nvPr/>
        </p:nvCxnSpPr>
        <p:spPr>
          <a:xfrm>
            <a:off x="8713120" y="3196021"/>
            <a:ext cx="25273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7B8D0A5A-6208-01C4-7256-C421F3F1DF6A}"/>
              </a:ext>
            </a:extLst>
          </p:cNvPr>
          <p:cNvSpPr txBox="1"/>
          <p:nvPr/>
        </p:nvSpPr>
        <p:spPr>
          <a:xfrm>
            <a:off x="10491120" y="3145221"/>
            <a:ext cx="1455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imaxLocal</a:t>
            </a:r>
            <a:endParaRPr lang="en-US" sz="105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D003CFF-8D24-291F-75CA-4980F61D5CFC}"/>
              </a:ext>
            </a:extLst>
          </p:cNvPr>
          <p:cNvSpPr txBox="1"/>
          <p:nvPr/>
        </p:nvSpPr>
        <p:spPr>
          <a:xfrm rot="16200000">
            <a:off x="8397674" y="2576118"/>
            <a:ext cx="728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jmaxLocal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16911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de-DE" sz="4000" dirty="0">
                <a:solidFill>
                  <a:schemeClr val="accent5">
                    <a:lumMod val="75000"/>
                  </a:schemeClr>
                </a:solidFill>
              </a:rPr>
              <a:t>MPI-Implementation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93047-4553-303A-0220-4720073BB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2003"/>
            <a:ext cx="10813026" cy="5130719"/>
          </a:xfrm>
        </p:spPr>
        <p:txBody>
          <a:bodyPr>
            <a:normAutofit/>
          </a:bodyPr>
          <a:lstStyle/>
          <a:p>
            <a:r>
              <a:rPr lang="de-DE" dirty="0"/>
              <a:t>Share </a:t>
            </a:r>
            <a:r>
              <a:rPr lang="de-DE" dirty="0" err="1"/>
              <a:t>xStart</a:t>
            </a:r>
            <a:r>
              <a:rPr lang="de-DE" dirty="0"/>
              <a:t>, </a:t>
            </a:r>
            <a:r>
              <a:rPr lang="de-DE" dirty="0" err="1"/>
              <a:t>xEnd</a:t>
            </a:r>
            <a:r>
              <a:rPr lang="de-DE" dirty="0"/>
              <a:t>, </a:t>
            </a:r>
            <a:r>
              <a:rPr lang="de-DE" dirty="0" err="1"/>
              <a:t>yStart</a:t>
            </a:r>
            <a:r>
              <a:rPr lang="de-DE" dirty="0"/>
              <a:t> &amp; </a:t>
            </a:r>
            <a:r>
              <a:rPr lang="de-DE" dirty="0" err="1"/>
              <a:t>yEnd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MPI_GatherAll</a:t>
            </a:r>
            <a:r>
              <a:rPr lang="de-DE" dirty="0"/>
              <a:t>()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leaves</a:t>
            </a:r>
            <a:r>
              <a:rPr lang="de-DE" dirty="0"/>
              <a:t> </a:t>
            </a:r>
            <a:r>
              <a:rPr lang="de-DE" dirty="0" err="1"/>
              <a:t>domain</a:t>
            </a:r>
            <a:r>
              <a:rPr lang="de-DE" dirty="0"/>
              <a:t>, check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table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rank </a:t>
            </a:r>
            <a:r>
              <a:rPr lang="de-DE" dirty="0" err="1"/>
              <a:t>to</a:t>
            </a:r>
            <a:r>
              <a:rPr lang="de-DE" dirty="0"/>
              <a:t> send.</a:t>
            </a:r>
          </a:p>
          <a:p>
            <a:r>
              <a:rPr lang="de-DE" dirty="0" err="1"/>
              <a:t>Communicate</a:t>
            </a:r>
            <a:r>
              <a:rPr lang="de-DE" dirty="0"/>
              <a:t> </a:t>
            </a:r>
            <a:r>
              <a:rPr lang="de-DE" dirty="0" err="1"/>
              <a:t>number</a:t>
            </a:r>
            <a:r>
              <a:rPr lang="de-DE" dirty="0"/>
              <a:t> of </a:t>
            </a:r>
            <a:r>
              <a:rPr lang="de-DE" dirty="0" err="1"/>
              <a:t>particles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sent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ranks</a:t>
            </a:r>
            <a:r>
              <a:rPr lang="de-DE" dirty="0"/>
              <a:t>.</a:t>
            </a:r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leaves</a:t>
            </a:r>
            <a:r>
              <a:rPr lang="de-DE" dirty="0"/>
              <a:t> </a:t>
            </a:r>
            <a:r>
              <a:rPr lang="de-DE" dirty="0" err="1"/>
              <a:t>domain</a:t>
            </a:r>
            <a:r>
              <a:rPr lang="de-DE" dirty="0"/>
              <a:t> and </a:t>
            </a:r>
            <a:r>
              <a:rPr lang="de-DE" dirty="0" err="1"/>
              <a:t>belongs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rank, turn off the </a:t>
            </a:r>
            <a:r>
              <a:rPr lang="de-DE" dirty="0" err="1"/>
              <a:t>particle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C6DBBDE0-AFE6-359A-DEE3-F4B2A1CA26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053820"/>
              </p:ext>
            </p:extLst>
          </p:nvPr>
        </p:nvGraphicFramePr>
        <p:xfrm>
          <a:off x="1835355" y="1766393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1156531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0100165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872508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50978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xStart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yStart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xEnd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yEnd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44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86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64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005247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2AB2656-4193-D547-B502-8C7FDE8E94D4}"/>
              </a:ext>
            </a:extLst>
          </p:cNvPr>
          <p:cNvSpPr txBox="1"/>
          <p:nvPr/>
        </p:nvSpPr>
        <p:spPr>
          <a:xfrm>
            <a:off x="540774" y="2005012"/>
            <a:ext cx="9144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dirty="0"/>
              <a:t>Rank 0</a:t>
            </a:r>
          </a:p>
          <a:p>
            <a:pPr>
              <a:lnSpc>
                <a:spcPct val="150000"/>
              </a:lnSpc>
            </a:pPr>
            <a:r>
              <a:rPr lang="de-DE" dirty="0"/>
              <a:t>Rank 1</a:t>
            </a:r>
          </a:p>
          <a:p>
            <a:pPr>
              <a:lnSpc>
                <a:spcPct val="150000"/>
              </a:lnSpc>
            </a:pPr>
            <a:r>
              <a:rPr lang="de-DE" dirty="0"/>
              <a:t>Rank 2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9ADE52-F56B-6AA1-C1DF-B8183B1C2E49}"/>
              </a:ext>
            </a:extLst>
          </p:cNvPr>
          <p:cNvSpPr txBox="1"/>
          <p:nvPr/>
        </p:nvSpPr>
        <p:spPr>
          <a:xfrm>
            <a:off x="5786299" y="3179970"/>
            <a:ext cx="388359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dirty="0"/>
              <a:t>.</a:t>
            </a:r>
          </a:p>
          <a:p>
            <a:pPr>
              <a:lnSpc>
                <a:spcPct val="150000"/>
              </a:lnSpc>
            </a:pPr>
            <a:r>
              <a:rPr lang="de-DE" dirty="0"/>
              <a:t>.</a:t>
            </a:r>
          </a:p>
          <a:p>
            <a:pPr>
              <a:lnSpc>
                <a:spcPct val="150000"/>
              </a:lnSpc>
            </a:pP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4973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041C-2EB9-B777-28D3-7F1A76CC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31"/>
            <a:ext cx="12192000" cy="107267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Future Work</a:t>
            </a:r>
            <a:endParaRPr lang="de-DE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95D0A-ED8F-0880-9FA7-A5B4941F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Particle Tracing</a:t>
            </a:r>
            <a:endParaRPr lang="de-D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8FE49A-CB68-387E-C62E-08C6E8447F7D}"/>
              </a:ext>
            </a:extLst>
          </p:cNvPr>
          <p:cNvCxnSpPr/>
          <p:nvPr/>
        </p:nvCxnSpPr>
        <p:spPr>
          <a:xfrm>
            <a:off x="111967" y="6375012"/>
            <a:ext cx="1198050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920692-B7E7-2BE6-CF6A-3C184A647828}"/>
              </a:ext>
            </a:extLst>
          </p:cNvPr>
          <p:cNvCxnSpPr/>
          <p:nvPr/>
        </p:nvCxnSpPr>
        <p:spPr>
          <a:xfrm>
            <a:off x="111967" y="901053"/>
            <a:ext cx="119805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E03A5D-460A-E6DD-C3F2-DAF88A862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548" y="1082004"/>
            <a:ext cx="10515600" cy="4351338"/>
          </a:xfrm>
        </p:spPr>
        <p:txBody>
          <a:bodyPr/>
          <a:lstStyle/>
          <a:p>
            <a:r>
              <a:rPr lang="de-DE" dirty="0"/>
              <a:t>Use MPI I/O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the same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rather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sending</a:t>
            </a:r>
            <a:r>
              <a:rPr lang="de-DE" dirty="0"/>
              <a:t> </a:t>
            </a:r>
            <a:r>
              <a:rPr lang="de-DE" dirty="0" err="1"/>
              <a:t>particles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all </a:t>
            </a:r>
            <a:r>
              <a:rPr lang="de-DE" dirty="0" err="1"/>
              <a:t>ranks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rank 0 and </a:t>
            </a:r>
            <a:r>
              <a:rPr lang="de-DE" dirty="0" err="1"/>
              <a:t>let</a:t>
            </a:r>
            <a:r>
              <a:rPr lang="de-DE" dirty="0"/>
              <a:t> rank 0 </a:t>
            </a:r>
            <a:r>
              <a:rPr lang="de-DE" dirty="0" err="1"/>
              <a:t>write</a:t>
            </a:r>
            <a:r>
              <a:rPr lang="de-DE" dirty="0"/>
              <a:t> the </a:t>
            </a:r>
            <a:r>
              <a:rPr lang="de-DE" dirty="0" err="1"/>
              <a:t>particles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71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320</Words>
  <Application>Microsoft Office PowerPoint</Application>
  <PresentationFormat>Widescreen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CMS</vt:lpstr>
      <vt:lpstr>Office Theme</vt:lpstr>
      <vt:lpstr>Particle Tracing</vt:lpstr>
      <vt:lpstr>Objectives</vt:lpstr>
      <vt:lpstr>What is Particle Tracing</vt:lpstr>
      <vt:lpstr>Interpolating using nearest discrete velocity fields</vt:lpstr>
      <vt:lpstr>Interpolating using nearest discrete velocity fields</vt:lpstr>
      <vt:lpstr>Results - canal</vt:lpstr>
      <vt:lpstr>Results - dcavity</vt:lpstr>
      <vt:lpstr>MPI-Implementation</vt:lpstr>
      <vt:lpstr>MPI-Implementation</vt:lpstr>
      <vt:lpstr>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Multi-level Monte Carlo </dc:title>
  <dc:creator>Ujeniya, Aditya</dc:creator>
  <cp:lastModifiedBy>Ujeniya, Aditya</cp:lastModifiedBy>
  <cp:revision>715</cp:revision>
  <dcterms:created xsi:type="dcterms:W3CDTF">2022-10-31T20:07:05Z</dcterms:created>
  <dcterms:modified xsi:type="dcterms:W3CDTF">2023-10-12T06:59:51Z</dcterms:modified>
</cp:coreProperties>
</file>