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708" r:id="rId1"/>
  </p:sldMasterIdLst>
  <p:notesMasterIdLst>
    <p:notesMasterId r:id="rId38"/>
  </p:notesMasterIdLst>
  <p:sldIdLst>
    <p:sldId id="256" r:id="rId2"/>
    <p:sldId id="276" r:id="rId3"/>
    <p:sldId id="266" r:id="rId4"/>
    <p:sldId id="293" r:id="rId5"/>
    <p:sldId id="294" r:id="rId6"/>
    <p:sldId id="304" r:id="rId7"/>
    <p:sldId id="305" r:id="rId8"/>
    <p:sldId id="306" r:id="rId9"/>
    <p:sldId id="295" r:id="rId10"/>
    <p:sldId id="296" r:id="rId11"/>
    <p:sldId id="297" r:id="rId12"/>
    <p:sldId id="298" r:id="rId13"/>
    <p:sldId id="299" r:id="rId14"/>
    <p:sldId id="301" r:id="rId15"/>
    <p:sldId id="302" r:id="rId16"/>
    <p:sldId id="303" r:id="rId17"/>
    <p:sldId id="326" r:id="rId18"/>
    <p:sldId id="300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Runtime comparison between SOR and RB for 1000x10000 domain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poisson_solver_result!$B$1</c:f>
              <c:strCache>
                <c:ptCount val="1"/>
                <c:pt idx="0">
                  <c:v> SOR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xVal>
          <c:yVal>
            <c:numRef>
              <c:f>poisson_solver_result!$B$2:$B$73</c:f>
              <c:numCache>
                <c:formatCode>General</c:formatCode>
                <c:ptCount val="72"/>
                <c:pt idx="0">
                  <c:v>1138.31</c:v>
                </c:pt>
                <c:pt idx="1">
                  <c:v>569.26</c:v>
                </c:pt>
                <c:pt idx="2">
                  <c:v>379.59</c:v>
                </c:pt>
                <c:pt idx="3">
                  <c:v>284.87</c:v>
                </c:pt>
                <c:pt idx="4">
                  <c:v>227.82</c:v>
                </c:pt>
                <c:pt idx="5">
                  <c:v>190.25</c:v>
                </c:pt>
                <c:pt idx="6">
                  <c:v>163.19</c:v>
                </c:pt>
                <c:pt idx="7">
                  <c:v>142.55000000000001</c:v>
                </c:pt>
                <c:pt idx="8">
                  <c:v>126.8</c:v>
                </c:pt>
                <c:pt idx="9">
                  <c:v>114.09</c:v>
                </c:pt>
                <c:pt idx="10">
                  <c:v>103.8</c:v>
                </c:pt>
                <c:pt idx="11">
                  <c:v>95.28</c:v>
                </c:pt>
                <c:pt idx="12">
                  <c:v>87.99</c:v>
                </c:pt>
                <c:pt idx="13">
                  <c:v>81.72</c:v>
                </c:pt>
                <c:pt idx="14">
                  <c:v>76.3</c:v>
                </c:pt>
                <c:pt idx="15">
                  <c:v>71.510000000000005</c:v>
                </c:pt>
                <c:pt idx="16">
                  <c:v>67.349999999999994</c:v>
                </c:pt>
                <c:pt idx="17">
                  <c:v>63.69</c:v>
                </c:pt>
                <c:pt idx="18">
                  <c:v>60.47</c:v>
                </c:pt>
                <c:pt idx="19">
                  <c:v>57.49</c:v>
                </c:pt>
                <c:pt idx="20">
                  <c:v>54.81</c:v>
                </c:pt>
                <c:pt idx="21">
                  <c:v>52.26</c:v>
                </c:pt>
                <c:pt idx="22">
                  <c:v>50.01</c:v>
                </c:pt>
                <c:pt idx="23">
                  <c:v>47.93</c:v>
                </c:pt>
                <c:pt idx="24">
                  <c:v>46.04</c:v>
                </c:pt>
                <c:pt idx="25">
                  <c:v>44.3</c:v>
                </c:pt>
                <c:pt idx="26">
                  <c:v>42.68</c:v>
                </c:pt>
                <c:pt idx="27">
                  <c:v>41.16</c:v>
                </c:pt>
                <c:pt idx="28">
                  <c:v>39.72</c:v>
                </c:pt>
                <c:pt idx="29">
                  <c:v>38.51</c:v>
                </c:pt>
                <c:pt idx="30">
                  <c:v>37.31</c:v>
                </c:pt>
                <c:pt idx="31">
                  <c:v>36.15</c:v>
                </c:pt>
                <c:pt idx="32">
                  <c:v>35.11</c:v>
                </c:pt>
                <c:pt idx="33">
                  <c:v>34.08</c:v>
                </c:pt>
                <c:pt idx="34">
                  <c:v>33.130000000000003</c:v>
                </c:pt>
                <c:pt idx="35">
                  <c:v>32.22</c:v>
                </c:pt>
                <c:pt idx="36">
                  <c:v>31.37</c:v>
                </c:pt>
                <c:pt idx="37">
                  <c:v>30.55</c:v>
                </c:pt>
                <c:pt idx="38">
                  <c:v>29.83</c:v>
                </c:pt>
                <c:pt idx="39">
                  <c:v>29.02</c:v>
                </c:pt>
                <c:pt idx="40">
                  <c:v>28.34</c:v>
                </c:pt>
                <c:pt idx="41">
                  <c:v>27.75</c:v>
                </c:pt>
                <c:pt idx="42">
                  <c:v>27.13</c:v>
                </c:pt>
                <c:pt idx="43">
                  <c:v>26.52</c:v>
                </c:pt>
                <c:pt idx="44">
                  <c:v>26.02</c:v>
                </c:pt>
                <c:pt idx="45">
                  <c:v>25.37</c:v>
                </c:pt>
                <c:pt idx="46">
                  <c:v>24.86</c:v>
                </c:pt>
                <c:pt idx="47">
                  <c:v>24.42</c:v>
                </c:pt>
                <c:pt idx="48">
                  <c:v>23.93</c:v>
                </c:pt>
                <c:pt idx="49">
                  <c:v>23.38</c:v>
                </c:pt>
                <c:pt idx="50">
                  <c:v>23.11</c:v>
                </c:pt>
                <c:pt idx="51">
                  <c:v>22.58</c:v>
                </c:pt>
                <c:pt idx="52">
                  <c:v>22.18</c:v>
                </c:pt>
                <c:pt idx="53">
                  <c:v>21.82</c:v>
                </c:pt>
                <c:pt idx="54">
                  <c:v>21.39</c:v>
                </c:pt>
                <c:pt idx="55">
                  <c:v>21.04</c:v>
                </c:pt>
                <c:pt idx="56">
                  <c:v>20.71</c:v>
                </c:pt>
                <c:pt idx="57">
                  <c:v>20.38</c:v>
                </c:pt>
                <c:pt idx="58">
                  <c:v>20.03</c:v>
                </c:pt>
                <c:pt idx="59">
                  <c:v>19.78</c:v>
                </c:pt>
                <c:pt idx="60">
                  <c:v>19.440000000000001</c:v>
                </c:pt>
                <c:pt idx="61">
                  <c:v>19.149999999999999</c:v>
                </c:pt>
                <c:pt idx="62">
                  <c:v>18.829999999999998</c:v>
                </c:pt>
                <c:pt idx="63">
                  <c:v>18.66</c:v>
                </c:pt>
                <c:pt idx="64">
                  <c:v>18.25</c:v>
                </c:pt>
                <c:pt idx="65">
                  <c:v>18.07</c:v>
                </c:pt>
                <c:pt idx="66">
                  <c:v>17.829999999999998</c:v>
                </c:pt>
                <c:pt idx="67">
                  <c:v>17.600000000000001</c:v>
                </c:pt>
                <c:pt idx="68">
                  <c:v>17.48</c:v>
                </c:pt>
                <c:pt idx="69">
                  <c:v>17.22</c:v>
                </c:pt>
                <c:pt idx="70">
                  <c:v>19.100000000000001</c:v>
                </c:pt>
                <c:pt idx="71">
                  <c:v>17.46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7E-47B2-9E40-1135B4DCFA7C}"/>
            </c:ext>
          </c:extLst>
        </c:ser>
        <c:ser>
          <c:idx val="1"/>
          <c:order val="1"/>
          <c:tx>
            <c:strRef>
              <c:f>poisson_solver_result!$C$1</c:f>
              <c:strCache>
                <c:ptCount val="1"/>
                <c:pt idx="0">
                  <c:v>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xVal>
          <c:yVal>
            <c:numRef>
              <c:f>poisson_solver_result!$C$2:$C$73</c:f>
              <c:numCache>
                <c:formatCode>General</c:formatCode>
                <c:ptCount val="72"/>
                <c:pt idx="0">
                  <c:v>447.94</c:v>
                </c:pt>
                <c:pt idx="1">
                  <c:v>225.46</c:v>
                </c:pt>
                <c:pt idx="2">
                  <c:v>150.36000000000001</c:v>
                </c:pt>
                <c:pt idx="3">
                  <c:v>112.45</c:v>
                </c:pt>
                <c:pt idx="4">
                  <c:v>89.36</c:v>
                </c:pt>
                <c:pt idx="5">
                  <c:v>75.91</c:v>
                </c:pt>
                <c:pt idx="6">
                  <c:v>64.62</c:v>
                </c:pt>
                <c:pt idx="7">
                  <c:v>56.34</c:v>
                </c:pt>
                <c:pt idx="8">
                  <c:v>49.9</c:v>
                </c:pt>
                <c:pt idx="9">
                  <c:v>45.32</c:v>
                </c:pt>
                <c:pt idx="10">
                  <c:v>40.71</c:v>
                </c:pt>
                <c:pt idx="11">
                  <c:v>37.549999999999997</c:v>
                </c:pt>
                <c:pt idx="12">
                  <c:v>35.6</c:v>
                </c:pt>
                <c:pt idx="13">
                  <c:v>33.19</c:v>
                </c:pt>
                <c:pt idx="14">
                  <c:v>30.71</c:v>
                </c:pt>
                <c:pt idx="15">
                  <c:v>29.01</c:v>
                </c:pt>
                <c:pt idx="16">
                  <c:v>26.94</c:v>
                </c:pt>
                <c:pt idx="17">
                  <c:v>25.98</c:v>
                </c:pt>
                <c:pt idx="18">
                  <c:v>24.49</c:v>
                </c:pt>
                <c:pt idx="19">
                  <c:v>23.21</c:v>
                </c:pt>
                <c:pt idx="20">
                  <c:v>22.22</c:v>
                </c:pt>
                <c:pt idx="21">
                  <c:v>21.01</c:v>
                </c:pt>
                <c:pt idx="22">
                  <c:v>20.81</c:v>
                </c:pt>
                <c:pt idx="23">
                  <c:v>19.829999999999998</c:v>
                </c:pt>
                <c:pt idx="24">
                  <c:v>18.940000000000001</c:v>
                </c:pt>
                <c:pt idx="25">
                  <c:v>18.010000000000002</c:v>
                </c:pt>
                <c:pt idx="26">
                  <c:v>17.71</c:v>
                </c:pt>
                <c:pt idx="27">
                  <c:v>16.93</c:v>
                </c:pt>
                <c:pt idx="28">
                  <c:v>16.329999999999998</c:v>
                </c:pt>
                <c:pt idx="29">
                  <c:v>16.100000000000001</c:v>
                </c:pt>
                <c:pt idx="30">
                  <c:v>15.27</c:v>
                </c:pt>
                <c:pt idx="31">
                  <c:v>14.86</c:v>
                </c:pt>
                <c:pt idx="32">
                  <c:v>14.31</c:v>
                </c:pt>
                <c:pt idx="33">
                  <c:v>13.76</c:v>
                </c:pt>
                <c:pt idx="34">
                  <c:v>13.5</c:v>
                </c:pt>
                <c:pt idx="35">
                  <c:v>13.41</c:v>
                </c:pt>
                <c:pt idx="36">
                  <c:v>12.86</c:v>
                </c:pt>
                <c:pt idx="37">
                  <c:v>12.65</c:v>
                </c:pt>
                <c:pt idx="38">
                  <c:v>12.04</c:v>
                </c:pt>
                <c:pt idx="39">
                  <c:v>11.88</c:v>
                </c:pt>
                <c:pt idx="40">
                  <c:v>11.45</c:v>
                </c:pt>
                <c:pt idx="41">
                  <c:v>11.33</c:v>
                </c:pt>
                <c:pt idx="42">
                  <c:v>10.96</c:v>
                </c:pt>
                <c:pt idx="43">
                  <c:v>10.69</c:v>
                </c:pt>
                <c:pt idx="44">
                  <c:v>10.43</c:v>
                </c:pt>
                <c:pt idx="45">
                  <c:v>10.24</c:v>
                </c:pt>
                <c:pt idx="46">
                  <c:v>10.07</c:v>
                </c:pt>
                <c:pt idx="47">
                  <c:v>9.76</c:v>
                </c:pt>
                <c:pt idx="48">
                  <c:v>9.85</c:v>
                </c:pt>
                <c:pt idx="49">
                  <c:v>9.44</c:v>
                </c:pt>
                <c:pt idx="50">
                  <c:v>9.33</c:v>
                </c:pt>
                <c:pt idx="51">
                  <c:v>9.01</c:v>
                </c:pt>
                <c:pt idx="52">
                  <c:v>8.9499999999999993</c:v>
                </c:pt>
                <c:pt idx="53">
                  <c:v>8.7799999999999994</c:v>
                </c:pt>
                <c:pt idx="54">
                  <c:v>8.56</c:v>
                </c:pt>
                <c:pt idx="55">
                  <c:v>8.4499999999999993</c:v>
                </c:pt>
                <c:pt idx="56">
                  <c:v>8.3000000000000007</c:v>
                </c:pt>
                <c:pt idx="57">
                  <c:v>8.1</c:v>
                </c:pt>
                <c:pt idx="58">
                  <c:v>7.99</c:v>
                </c:pt>
                <c:pt idx="59">
                  <c:v>7.77</c:v>
                </c:pt>
                <c:pt idx="60">
                  <c:v>7.64</c:v>
                </c:pt>
                <c:pt idx="61">
                  <c:v>7.55</c:v>
                </c:pt>
                <c:pt idx="62">
                  <c:v>7.46</c:v>
                </c:pt>
                <c:pt idx="63">
                  <c:v>7.29</c:v>
                </c:pt>
                <c:pt idx="64">
                  <c:v>7.19</c:v>
                </c:pt>
                <c:pt idx="65">
                  <c:v>7.09</c:v>
                </c:pt>
                <c:pt idx="66">
                  <c:v>7.02</c:v>
                </c:pt>
                <c:pt idx="67">
                  <c:v>6.9</c:v>
                </c:pt>
                <c:pt idx="68">
                  <c:v>6.84</c:v>
                </c:pt>
                <c:pt idx="69">
                  <c:v>6.78</c:v>
                </c:pt>
                <c:pt idx="70">
                  <c:v>6.67</c:v>
                </c:pt>
                <c:pt idx="71">
                  <c:v>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7E-47B2-9E40-1135B4DCF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8479663"/>
        <c:axId val="1615231967"/>
      </c:scatterChart>
      <c:valAx>
        <c:axId val="1628479663"/>
        <c:scaling>
          <c:orientation val="minMax"/>
          <c:max val="7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231967"/>
        <c:crosses val="autoZero"/>
        <c:crossBetween val="midCat"/>
      </c:valAx>
      <c:valAx>
        <c:axId val="1615231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seconds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47966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poisson_solver_result!$B$1</c:f>
              <c:strCache>
                <c:ptCount val="1"/>
                <c:pt idx="0">
                  <c:v> SOR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poisson_solver_result!$A$65:$A$73</c:f>
              <c:numCache>
                <c:formatCode>General</c:formatCode>
                <c:ptCount val="9"/>
                <c:pt idx="0">
                  <c:v>64</c:v>
                </c:pt>
                <c:pt idx="1">
                  <c:v>65</c:v>
                </c:pt>
                <c:pt idx="2">
                  <c:v>66</c:v>
                </c:pt>
                <c:pt idx="3">
                  <c:v>67</c:v>
                </c:pt>
                <c:pt idx="4">
                  <c:v>68</c:v>
                </c:pt>
                <c:pt idx="5">
                  <c:v>69</c:v>
                </c:pt>
                <c:pt idx="6">
                  <c:v>70</c:v>
                </c:pt>
                <c:pt idx="7">
                  <c:v>71</c:v>
                </c:pt>
                <c:pt idx="8">
                  <c:v>72</c:v>
                </c:pt>
              </c:numCache>
            </c:numRef>
          </c:xVal>
          <c:yVal>
            <c:numRef>
              <c:f>poisson_solver_result!$B$65:$B$73</c:f>
              <c:numCache>
                <c:formatCode>General</c:formatCode>
                <c:ptCount val="9"/>
                <c:pt idx="0">
                  <c:v>18.66</c:v>
                </c:pt>
                <c:pt idx="1">
                  <c:v>18.25</c:v>
                </c:pt>
                <c:pt idx="2">
                  <c:v>18.07</c:v>
                </c:pt>
                <c:pt idx="3">
                  <c:v>17.829999999999998</c:v>
                </c:pt>
                <c:pt idx="4">
                  <c:v>17.600000000000001</c:v>
                </c:pt>
                <c:pt idx="5">
                  <c:v>17.48</c:v>
                </c:pt>
                <c:pt idx="6">
                  <c:v>17.22</c:v>
                </c:pt>
                <c:pt idx="7">
                  <c:v>19.100000000000001</c:v>
                </c:pt>
                <c:pt idx="8">
                  <c:v>17.46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A3B-4D7E-9C5A-97C963AF7786}"/>
            </c:ext>
          </c:extLst>
        </c:ser>
        <c:ser>
          <c:idx val="1"/>
          <c:order val="1"/>
          <c:tx>
            <c:strRef>
              <c:f>poisson_solver_result!$C$1</c:f>
              <c:strCache>
                <c:ptCount val="1"/>
                <c:pt idx="0">
                  <c:v>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poisson_solver_result!$A$65:$A$73</c:f>
              <c:numCache>
                <c:formatCode>General</c:formatCode>
                <c:ptCount val="9"/>
                <c:pt idx="0">
                  <c:v>64</c:v>
                </c:pt>
                <c:pt idx="1">
                  <c:v>65</c:v>
                </c:pt>
                <c:pt idx="2">
                  <c:v>66</c:v>
                </c:pt>
                <c:pt idx="3">
                  <c:v>67</c:v>
                </c:pt>
                <c:pt idx="4">
                  <c:v>68</c:v>
                </c:pt>
                <c:pt idx="5">
                  <c:v>69</c:v>
                </c:pt>
                <c:pt idx="6">
                  <c:v>70</c:v>
                </c:pt>
                <c:pt idx="7">
                  <c:v>71</c:v>
                </c:pt>
                <c:pt idx="8">
                  <c:v>72</c:v>
                </c:pt>
              </c:numCache>
            </c:numRef>
          </c:xVal>
          <c:yVal>
            <c:numRef>
              <c:f>poisson_solver_result!$C$65:$C$73</c:f>
              <c:numCache>
                <c:formatCode>General</c:formatCode>
                <c:ptCount val="9"/>
                <c:pt idx="0">
                  <c:v>7.29</c:v>
                </c:pt>
                <c:pt idx="1">
                  <c:v>7.19</c:v>
                </c:pt>
                <c:pt idx="2">
                  <c:v>7.09</c:v>
                </c:pt>
                <c:pt idx="3">
                  <c:v>7.02</c:v>
                </c:pt>
                <c:pt idx="4">
                  <c:v>6.9</c:v>
                </c:pt>
                <c:pt idx="5">
                  <c:v>6.84</c:v>
                </c:pt>
                <c:pt idx="6">
                  <c:v>6.78</c:v>
                </c:pt>
                <c:pt idx="7">
                  <c:v>6.67</c:v>
                </c:pt>
                <c:pt idx="8">
                  <c:v>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A3B-4D7E-9C5A-97C963AF7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5335727"/>
        <c:axId val="1659067183"/>
      </c:scatterChart>
      <c:valAx>
        <c:axId val="1665335727"/>
        <c:scaling>
          <c:orientation val="minMax"/>
          <c:max val="72"/>
          <c:min val="6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067183"/>
        <c:crosses val="autoZero"/>
        <c:crossBetween val="midCat"/>
      </c:valAx>
      <c:valAx>
        <c:axId val="1659067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3357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Speedup scaling for 1000x10000 domain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Ideal Speedup</c:v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y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8F8-431E-A50A-3420C54DFB85}"/>
            </c:ext>
          </c:extLst>
        </c:ser>
        <c:ser>
          <c:idx val="1"/>
          <c:order val="1"/>
          <c:tx>
            <c:strRef>
              <c:f>poisson_solver_result!$E$1</c:f>
              <c:strCache>
                <c:ptCount val="1"/>
                <c:pt idx="0">
                  <c:v>Speedup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yVal>
            <c:numRef>
              <c:f>poisson_solver_result!$E$2:$E$73</c:f>
              <c:numCache>
                <c:formatCode>General</c:formatCode>
                <c:ptCount val="72"/>
                <c:pt idx="0">
                  <c:v>1</c:v>
                </c:pt>
                <c:pt idx="1">
                  <c:v>1.9867825778408585</c:v>
                </c:pt>
                <c:pt idx="2">
                  <c:v>2.9791167863793557</c:v>
                </c:pt>
                <c:pt idx="3">
                  <c:v>3.9834593152512228</c:v>
                </c:pt>
                <c:pt idx="4">
                  <c:v>5.012757385854969</c:v>
                </c:pt>
                <c:pt idx="5">
                  <c:v>5.9009353181399025</c:v>
                </c:pt>
                <c:pt idx="6">
                  <c:v>6.9319096255029393</c:v>
                </c:pt>
                <c:pt idx="7">
                  <c:v>7.9506567270145538</c:v>
                </c:pt>
                <c:pt idx="8">
                  <c:v>8.9767535070140276</c:v>
                </c:pt>
                <c:pt idx="9">
                  <c:v>9.8839364518976165</c:v>
                </c:pt>
                <c:pt idx="10">
                  <c:v>11.00319331859494</c:v>
                </c:pt>
                <c:pt idx="11">
                  <c:v>11.929161118508656</c:v>
                </c:pt>
                <c:pt idx="12">
                  <c:v>12.58258426966292</c:v>
                </c:pt>
                <c:pt idx="13">
                  <c:v>13.496233805363062</c:v>
                </c:pt>
                <c:pt idx="14">
                  <c:v>14.586128296971671</c:v>
                </c:pt>
                <c:pt idx="15">
                  <c:v>15.440882454326093</c:v>
                </c:pt>
                <c:pt idx="16">
                  <c:v>16.627319970304381</c:v>
                </c:pt>
                <c:pt idx="17">
                  <c:v>17.24172440338722</c:v>
                </c:pt>
                <c:pt idx="18">
                  <c:v>18.290730910575746</c:v>
                </c:pt>
                <c:pt idx="19">
                  <c:v>19.299439896596294</c:v>
                </c:pt>
                <c:pt idx="20">
                  <c:v>20.159315931593159</c:v>
                </c:pt>
                <c:pt idx="21">
                  <c:v>21.320323655402188</c:v>
                </c:pt>
                <c:pt idx="22">
                  <c:v>21.525228255646326</c:v>
                </c:pt>
                <c:pt idx="23">
                  <c:v>22.589006555723653</c:v>
                </c:pt>
                <c:pt idx="24">
                  <c:v>23.650475184794086</c:v>
                </c:pt>
                <c:pt idx="25">
                  <c:v>24.8717379233759</c:v>
                </c:pt>
                <c:pt idx="26">
                  <c:v>25.293054771315639</c:v>
                </c:pt>
                <c:pt idx="27">
                  <c:v>26.45835794447726</c:v>
                </c:pt>
                <c:pt idx="28">
                  <c:v>27.430496019595839</c:v>
                </c:pt>
                <c:pt idx="29">
                  <c:v>27.822360248447204</c:v>
                </c:pt>
                <c:pt idx="30">
                  <c:v>29.334643091028159</c:v>
                </c:pt>
                <c:pt idx="31">
                  <c:v>30.144010767160161</c:v>
                </c:pt>
                <c:pt idx="32">
                  <c:v>31.302585604472394</c:v>
                </c:pt>
                <c:pt idx="33">
                  <c:v>32.553779069767444</c:v>
                </c:pt>
                <c:pt idx="34">
                  <c:v>33.180740740740738</c:v>
                </c:pt>
                <c:pt idx="35">
                  <c:v>33.4034302759135</c:v>
                </c:pt>
                <c:pt idx="36">
                  <c:v>34.832037325038883</c:v>
                </c:pt>
                <c:pt idx="37">
                  <c:v>35.410276679841893</c:v>
                </c:pt>
                <c:pt idx="38">
                  <c:v>37.20431893687708</c:v>
                </c:pt>
                <c:pt idx="39">
                  <c:v>37.705387205387204</c:v>
                </c:pt>
                <c:pt idx="40">
                  <c:v>39.121397379912665</c:v>
                </c:pt>
                <c:pt idx="41">
                  <c:v>39.535745807590466</c:v>
                </c:pt>
                <c:pt idx="42">
                  <c:v>40.870437956204377</c:v>
                </c:pt>
                <c:pt idx="43">
                  <c:v>41.902712815715624</c:v>
                </c:pt>
                <c:pt idx="44">
                  <c:v>42.947267497603072</c:v>
                </c:pt>
                <c:pt idx="45">
                  <c:v>43.744140625</c:v>
                </c:pt>
                <c:pt idx="46">
                  <c:v>44.482621648460771</c:v>
                </c:pt>
                <c:pt idx="47">
                  <c:v>45.895491803278688</c:v>
                </c:pt>
                <c:pt idx="48">
                  <c:v>45.476142131979699</c:v>
                </c:pt>
                <c:pt idx="49">
                  <c:v>47.451271186440678</c:v>
                </c:pt>
                <c:pt idx="50">
                  <c:v>48.010718113612</c:v>
                </c:pt>
                <c:pt idx="51">
                  <c:v>49.715871254162046</c:v>
                </c:pt>
                <c:pt idx="52">
                  <c:v>50.049162011173188</c:v>
                </c:pt>
                <c:pt idx="53">
                  <c:v>51.018223234624152</c:v>
                </c:pt>
                <c:pt idx="54">
                  <c:v>52.329439252336442</c:v>
                </c:pt>
                <c:pt idx="55">
                  <c:v>53.010650887573966</c:v>
                </c:pt>
                <c:pt idx="56">
                  <c:v>53.968674698795176</c:v>
                </c:pt>
                <c:pt idx="57">
                  <c:v>55.30123456790124</c:v>
                </c:pt>
                <c:pt idx="58">
                  <c:v>56.06257822277847</c:v>
                </c:pt>
                <c:pt idx="59">
                  <c:v>57.649935649935649</c:v>
                </c:pt>
                <c:pt idx="60">
                  <c:v>58.630890052356023</c:v>
                </c:pt>
                <c:pt idx="61">
                  <c:v>59.329801324503315</c:v>
                </c:pt>
                <c:pt idx="62">
                  <c:v>60.045576407506701</c:v>
                </c:pt>
                <c:pt idx="63">
                  <c:v>61.445816186556925</c:v>
                </c:pt>
                <c:pt idx="64">
                  <c:v>62.300417246175243</c:v>
                </c:pt>
                <c:pt idx="65">
                  <c:v>63.179125528913964</c:v>
                </c:pt>
                <c:pt idx="66">
                  <c:v>63.809116809116816</c:v>
                </c:pt>
                <c:pt idx="67">
                  <c:v>64.918840579710135</c:v>
                </c:pt>
                <c:pt idx="68">
                  <c:v>65.488304093567251</c:v>
                </c:pt>
                <c:pt idx="69">
                  <c:v>66.067846607669608</c:v>
                </c:pt>
                <c:pt idx="70">
                  <c:v>67.157421289355327</c:v>
                </c:pt>
                <c:pt idx="71">
                  <c:v>68.702453987730067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8F8-431E-A50A-3420C54DF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1378927"/>
        <c:axId val="1714558815"/>
      </c:scatterChart>
      <c:valAx>
        <c:axId val="1381378927"/>
        <c:scaling>
          <c:orientation val="minMax"/>
          <c:max val="74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58815"/>
        <c:crosses val="autoZero"/>
        <c:crossBetween val="midCat"/>
      </c:valAx>
      <c:valAx>
        <c:axId val="1714558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3789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0.84216</cdr:x>
      <cdr:y>0.77867</cdr:y>
    </cdr:from>
    <cdr:to>
      <cdr:x>0.96343</cdr:x>
      <cdr:y>0.86367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619F23CA-F8F7-50F2-6F7A-0BDE204F056F}"/>
            </a:ext>
          </a:extLst>
        </cdr:cNvPr>
        <cdr:cNvSpPr/>
      </cdr:nvSpPr>
      <cdr:spPr>
        <a:xfrm xmlns:a="http://schemas.openxmlformats.org/drawingml/2006/main">
          <a:off x="6667500" y="3699510"/>
          <a:ext cx="960120" cy="4038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noFill/>
          </a:endParaRPr>
        </a:p>
      </cdr:txBody>
    </cdr:sp>
  </cdr:relSizeAnchor>
  <cdr:relSizeAnchor xmlns:cdr="http://schemas.openxmlformats.org/drawingml/2006/chartDrawing">
    <cdr:from>
      <cdr:x>0.62008</cdr:x>
      <cdr:y>0.4788</cdr:y>
    </cdr:from>
    <cdr:to>
      <cdr:x>0.84023</cdr:x>
      <cdr:y>0.77546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92E20CD-05C6-65AE-AE31-1A31EDC557EA}"/>
            </a:ext>
          </a:extLst>
        </cdr:cNvPr>
        <cdr:cNvCxnSpPr/>
      </cdr:nvCxnSpPr>
      <cdr:spPr>
        <a:xfrm xmlns:a="http://schemas.openxmlformats.org/drawingml/2006/main" flipH="1" flipV="1">
          <a:off x="6520507" y="2439481"/>
          <a:ext cx="2315016" cy="151145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0.88055</cdr:x>
      <cdr:y>0.4788</cdr:y>
    </cdr:from>
    <cdr:to>
      <cdr:x>0.96343</cdr:x>
      <cdr:y>0.77867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E76BE8EA-40C5-A95E-322A-279EACFEF904}"/>
            </a:ext>
          </a:extLst>
        </cdr:cNvPr>
        <cdr:cNvCxnSpPr/>
      </cdr:nvCxnSpPr>
      <cdr:spPr>
        <a:xfrm xmlns:a="http://schemas.openxmlformats.org/drawingml/2006/main" flipH="1" flipV="1">
          <a:off x="9259528" y="2439481"/>
          <a:ext cx="871517" cy="152781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0E55A-97EB-4F80-A849-C41770BD2C14}" type="datetimeFigureOut">
              <a:rPr lang="de-DE" smtClean="0"/>
              <a:t>12.10.2023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6F125-2ACC-4C68-904A-C8C8A161212C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607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7653-A8BD-FD2F-2D3E-23EB9F673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F3E29-7B60-6A85-7B15-37A9C1F0B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7BE0-2411-68A8-3A97-95C17A84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9E597-1EF6-488B-997F-961AC2790E3F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F9FDC-6F8F-88A7-481D-1F5E73E0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58F3C-C3BD-DB9A-7261-3DC9DFC0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35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B763-4715-EF98-30A9-AFF800D8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3FF1-9700-6CBF-029C-89ECFF6F0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DBC6-AAC1-0B39-2AE4-1F029E9B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6E346-471C-4331-BE52-0C38219BB69D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DC00F-3293-7A27-F2EB-D436294C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B5FDA-3A20-E41A-A790-F92934F4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3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3293-5671-D096-07E3-D3182B39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B0478-FAB0-85F4-8361-3B15FD16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F99C-C2E4-3AA8-46D5-9706575A0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441C-F572-47C6-99FA-71AA5377A47E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92C31-A649-9106-8D18-25F8D96E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A3F1-C402-0809-3A78-B5336415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16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739D-5992-AB62-D77C-21A710F9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766A-F0A0-CFA8-3B6A-CADA183A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DB81F-2636-38BF-0208-36B95B702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17AE-9DAE-C4C8-0D45-5997D672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19235-6E63-4145-9837-025293FC0B55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7533A-1AEC-1FEB-B4E7-67B44D46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73766-2E3F-E357-2E49-D1CD22E9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1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6C11-9EAE-AD89-74C7-F85385F8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CBE35-739F-FFA9-F9F6-BAFEFDEC2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3626A-B872-2203-2BDF-16118EF3B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85070-6752-D4A9-CDF3-76EC60767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270D2-B477-EB37-D86E-38E63EBD4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A6437-2E2D-A181-3B65-BCC84164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31899-3C99-4766-BF6E-D2C30BB3B31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7A9B0-86B7-9E82-26A7-0D898546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1ACDD-E205-63F9-0D4B-A160CAC7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1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1CFE-9D0E-7CB2-4AA9-E430901A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40382-6854-5C85-5053-8177C66C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0CB91-C718-4098-A1E1-4FE2D6A05AD2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8F458-438B-A210-8ACB-6412F1D3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2F4546-7FEC-14DE-980F-2E3592A1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13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2F6FC-C219-1BE2-0DF0-CB3C9B9B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53ABF-9F5E-488C-9A99-F5F8726EF0F6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E491A-48D0-EDE5-3AAF-FF6EC147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F65E-4C1B-1378-CF86-0B765CA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981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39A6-5270-226B-4997-261E110A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9827-E5B8-6A9B-B4F8-5EA44C93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4DD54-024D-48CF-02A0-4B33611F9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AF9A0-C0E0-99F0-1692-CE577F30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7FA7-964D-4373-BB37-85CEDE6488EE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97CA7-84F4-69CF-EFFA-47846EC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E3FC1-B59E-FD06-96BE-185BB5C1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047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E41E-162D-5212-C345-9A67A03C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EEB17-F3DD-23C1-4F89-E2B139462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CBC97-0105-3650-07D4-9DFF4BBF0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6A826-C067-D934-05DF-D24B09E7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5FF0-60C8-4397-B587-57FFAB8211D7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548C-8D39-9D71-0A44-54F5DEF8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8C985-3230-85ED-A5F2-1D3E5300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8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1B7A-C08D-CC9A-4973-32DE833C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B2CB4-ECCA-ED9D-D2F4-AAFAC083E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C7C5F-6408-668F-BD28-5748EA66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05759-B08C-46F0-93FE-95FA9BA371B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1B602-B6D6-A0D2-0172-1E3FB67B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74AF5-072D-F09C-6886-1A115A96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219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A6F65-E075-47ED-78E3-FD085830D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8738E-C4A9-7AC2-1EC8-B88393D22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28134-C8E1-A89F-CE96-F32B5D24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1F70-2091-4D40-B0B8-3368CEE22B39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BA996-30D2-6661-1551-F37E7C4B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0422-A7E4-E767-665B-6AD5FBC8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49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0B323-D888-7F1B-A350-99F0D969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E8223-A108-F86B-7F5C-AD96D867A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E2956-E9D5-DC09-A042-181EA86B8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94CB-E2E7-4596-8C89-8EA6FB472EF1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C93A6-1C12-A8A8-8DF1-566ABC5F4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5B10-2A7C-4E03-3758-C2ABD7FA5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1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3752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Red Black SOR Solver</a:t>
            </a:r>
            <a:endParaRPr lang="de-DE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A38B4-3737-8B08-0AE4-B40651D10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4882" y="2906564"/>
            <a:ext cx="7543800" cy="4657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Aditya Ujeniya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2F9AAD-EB2B-72A6-5D50-DCBDEB4826D1}"/>
              </a:ext>
            </a:extLst>
          </p:cNvPr>
          <p:cNvSpPr txBox="1">
            <a:spLocks/>
          </p:cNvSpPr>
          <p:nvPr/>
        </p:nvSpPr>
        <p:spPr>
          <a:xfrm>
            <a:off x="2346960" y="3382525"/>
            <a:ext cx="7543800" cy="3354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50" dirty="0">
                <a:latin typeface="CMS"/>
              </a:rPr>
              <a:t>16</a:t>
            </a:r>
            <a:r>
              <a:rPr lang="en-US" sz="1650" baseline="30000" dirty="0">
                <a:latin typeface="CMS"/>
              </a:rPr>
              <a:t>th</a:t>
            </a:r>
            <a:r>
              <a:rPr lang="en-US" sz="1650" dirty="0">
                <a:latin typeface="CMS"/>
              </a:rPr>
              <a:t> </a:t>
            </a:r>
            <a:r>
              <a:rPr lang="en-US" sz="1650" dirty="0">
                <a:latin typeface="CMS"/>
                <a:ea typeface="Microsoft Himalaya" panose="01010100010101010101" pitchFamily="2" charset="0"/>
                <a:cs typeface="Microsoft Himalaya" panose="01010100010101010101" pitchFamily="2" charset="0"/>
              </a:rPr>
              <a:t>OCTOBER</a:t>
            </a:r>
            <a:r>
              <a:rPr lang="en-US" sz="1650" dirty="0">
                <a:latin typeface="CMS"/>
              </a:rPr>
              <a:t> 2023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2595F8-5476-7CF3-15E4-40444B00C678}"/>
              </a:ext>
            </a:extLst>
          </p:cNvPr>
          <p:cNvSpPr txBox="1">
            <a:spLocks/>
          </p:cNvSpPr>
          <p:nvPr/>
        </p:nvSpPr>
        <p:spPr>
          <a:xfrm>
            <a:off x="2344882" y="3717966"/>
            <a:ext cx="7543800" cy="44310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dirty="0"/>
              <a:t>With acknowledgements to Jan Eitzinger</a:t>
            </a:r>
            <a:endParaRPr lang="de-DE" sz="21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5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Basics about 2D Poisson Solver and its discretization</a:t>
            </a:r>
          </a:p>
          <a:p>
            <a:pPr>
              <a:lnSpc>
                <a:spcPct val="120000"/>
              </a:lnSpc>
            </a:pPr>
            <a:r>
              <a:rPr lang="en-US" dirty="0"/>
              <a:t>Red Black SOR solver</a:t>
            </a:r>
          </a:p>
          <a:p>
            <a:pPr>
              <a:lnSpc>
                <a:spcPct val="120000"/>
              </a:lnSpc>
            </a:pPr>
            <a:r>
              <a:rPr lang="en-US" dirty="0"/>
              <a:t>Lexicographic ordering vs Red Black SOR ordering</a:t>
            </a:r>
          </a:p>
          <a:p>
            <a:pPr>
              <a:lnSpc>
                <a:spcPct val="120000"/>
              </a:lnSpc>
            </a:pPr>
            <a:r>
              <a:rPr lang="en-US" dirty="0"/>
              <a:t>Basic Pseudocode for Red Black SOR</a:t>
            </a:r>
          </a:p>
          <a:p>
            <a:pPr>
              <a:lnSpc>
                <a:spcPct val="120000"/>
              </a:lnSpc>
            </a:pPr>
            <a:r>
              <a:rPr lang="en-US" dirty="0"/>
              <a:t>Enhanced Pseudocode for Red Black without </a:t>
            </a:r>
            <a:r>
              <a:rPr lang="en-US" b="1" i="1" dirty="0"/>
              <a:t>if condition</a:t>
            </a:r>
          </a:p>
          <a:p>
            <a:pPr>
              <a:lnSpc>
                <a:spcPct val="120000"/>
              </a:lnSpc>
            </a:pPr>
            <a:r>
              <a:rPr lang="en-US" dirty="0"/>
              <a:t>LIKWID </a:t>
            </a:r>
            <a:r>
              <a:rPr lang="en-US" dirty="0" err="1"/>
              <a:t>perfctr</a:t>
            </a:r>
            <a:r>
              <a:rPr lang="en-US" dirty="0"/>
              <a:t> comparison between Normal SOR and Red Black SOR</a:t>
            </a:r>
          </a:p>
          <a:p>
            <a:pPr>
              <a:lnSpc>
                <a:spcPct val="120000"/>
              </a:lnSpc>
            </a:pPr>
            <a:r>
              <a:rPr lang="en-US" dirty="0"/>
              <a:t>Performance comparison and Speedup </a:t>
            </a:r>
          </a:p>
          <a:p>
            <a:pPr>
              <a:lnSpc>
                <a:spcPct val="120000"/>
              </a:lnSpc>
            </a:pPr>
            <a:r>
              <a:rPr lang="en-US" dirty="0"/>
              <a:t>Convergence test and results</a:t>
            </a:r>
          </a:p>
        </p:txBody>
      </p:sp>
    </p:spTree>
    <p:extLst>
      <p:ext uri="{BB962C8B-B14F-4D97-AF65-F5344CB8AC3E}">
        <p14:creationId xmlns:p14="http://schemas.microsoft.com/office/powerpoint/2010/main" val="23444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2D Poisson Solver for Heat Equation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4AC48B2C-1C62-905C-B869-D7974E38E7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73" y="1082004"/>
            <a:ext cx="6671188" cy="50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359D41-3CF2-8053-07C9-E94CE0C9C410}"/>
              </a:ext>
            </a:extLst>
          </p:cNvPr>
          <p:cNvSpPr txBox="1"/>
          <p:nvPr/>
        </p:nvSpPr>
        <p:spPr>
          <a:xfrm>
            <a:off x="137652" y="6138913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https://levelup.gitconnected.com/solving-2d-heat-equation-numerically-using-python-3334004aa01a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9435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Discretization of </a:t>
            </a:r>
            <a:r>
              <a:rPr lang="en-US" sz="4000">
                <a:solidFill>
                  <a:schemeClr val="accent5">
                    <a:lumMod val="75000"/>
                  </a:schemeClr>
                </a:solidFill>
              </a:rPr>
              <a:t>2D Poisson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Heat Equation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4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A9DBE7-F7E0-95B1-57A0-FE7076056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9419" y="1091552"/>
            <a:ext cx="5413161" cy="48751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D6F9AC-4FD9-92C4-E1E0-B40B4EDD53D6}"/>
              </a:ext>
            </a:extLst>
          </p:cNvPr>
          <p:cNvSpPr txBox="1"/>
          <p:nvPr/>
        </p:nvSpPr>
        <p:spPr>
          <a:xfrm>
            <a:off x="111967" y="611697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1390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Discrete Poisson Problem on 4x4 Grid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5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09B9B25-B068-1469-BAA7-308834FBD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701" y="1256616"/>
            <a:ext cx="6858598" cy="434476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6969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- Jacobi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6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3"/>
            <a:ext cx="10515600" cy="2471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( U(i-1, j, m) + U(i+1, j, m) +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  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j-1, m) 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)/4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</p:txBody>
      </p:sp>
    </p:spTree>
    <p:extLst>
      <p:ext uri="{BB962C8B-B14F-4D97-AF65-F5344CB8AC3E}">
        <p14:creationId xmlns:p14="http://schemas.microsoft.com/office/powerpoint/2010/main" val="51153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– Gauss Seidel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7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3"/>
            <a:ext cx="10515600" cy="2471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(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U(i-1, j, m+1)</a:t>
            </a:r>
            <a:r>
              <a:rPr lang="en-US" sz="2000" dirty="0">
                <a:latin typeface="Consolas" panose="020B0609020204030204" pitchFamily="49" charset="0"/>
              </a:rPr>
              <a:t> + U(i+1, j, m) +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           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</a:t>
            </a:r>
            <a:r>
              <a:rPr lang="en-US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 j-1, m+1) </a:t>
            </a:r>
            <a:r>
              <a:rPr lang="en-US" sz="2000" dirty="0">
                <a:latin typeface="Consolas" panose="020B0609020204030204" pitchFamily="49" charset="0"/>
              </a:rPr>
              <a:t>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)/4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</p:txBody>
      </p:sp>
    </p:spTree>
    <p:extLst>
      <p:ext uri="{BB962C8B-B14F-4D97-AF65-F5344CB8AC3E}">
        <p14:creationId xmlns:p14="http://schemas.microsoft.com/office/powerpoint/2010/main" val="57644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– Gauss Seidel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8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2"/>
            <a:ext cx="11127658" cy="39358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U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000" b="0" i="0" u="none" strike="noStrike" cap="none" normalizeH="0" baseline="0" dirty="0" err="1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 j, m)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+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7030A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w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*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(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U(i-1, j, m+1) </a:t>
            </a:r>
            <a:r>
              <a:rPr lang="en-US" sz="2000" dirty="0">
                <a:latin typeface="Consolas" panose="020B0609020204030204" pitchFamily="49" charset="0"/>
              </a:rPr>
              <a:t>+ U(i+1, j, m) 				+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</a:t>
            </a:r>
            <a:r>
              <a:rPr lang="en-US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 j-1, m+1</a:t>
            </a:r>
            <a:r>
              <a:rPr lang="en-US" sz="2000" dirty="0">
                <a:latin typeface="Consolas" panose="020B0609020204030204" pitchFamily="49" charset="0"/>
              </a:rPr>
              <a:t>) 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				-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4 * U(</a:t>
            </a:r>
            <a:r>
              <a:rPr kumimoji="0" lang="en-US" altLang="en-US" sz="2000" b="0" i="0" u="none" strike="noStrike" cap="none" normalizeH="0" baseline="0" dirty="0" err="1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 j, m)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)/4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w &gt; 1 : Overrelaxation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w &lt; 1 : Underrelaxation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Usually, 1 &lt; w 2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1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Red-Black SOR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9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809997F-D3CE-6D0C-6981-C5887A248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570" y="3056125"/>
            <a:ext cx="5240593" cy="183024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F1B5CC-EBB7-8635-7A8C-A4468D9CE78F}"/>
              </a:ext>
            </a:extLst>
          </p:cNvPr>
          <p:cNvSpPr txBox="1">
            <a:spLocks/>
          </p:cNvSpPr>
          <p:nvPr/>
        </p:nvSpPr>
        <p:spPr>
          <a:xfrm>
            <a:off x="335453" y="11254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This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splits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red</a:t>
            </a:r>
            <a:r>
              <a:rPr lang="de-DE" dirty="0"/>
              <a:t> and </a:t>
            </a:r>
            <a:r>
              <a:rPr lang="de-DE" dirty="0" err="1"/>
              <a:t>black</a:t>
            </a:r>
            <a:r>
              <a:rPr lang="de-DE" dirty="0"/>
              <a:t> half </a:t>
            </a:r>
            <a:r>
              <a:rPr lang="de-DE" dirty="0" err="1"/>
              <a:t>iterations</a:t>
            </a:r>
            <a:r>
              <a:rPr lang="de-DE" dirty="0"/>
              <a:t>.</a:t>
            </a:r>
          </a:p>
          <a:p>
            <a:r>
              <a:rPr lang="de-DE" dirty="0" err="1"/>
              <a:t>Each</a:t>
            </a:r>
            <a:r>
              <a:rPr lang="de-DE" dirty="0"/>
              <a:t> half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the </a:t>
            </a:r>
            <a:r>
              <a:rPr lang="de-DE" dirty="0" err="1"/>
              <a:t>other</a:t>
            </a:r>
            <a:r>
              <a:rPr lang="de-DE" dirty="0"/>
              <a:t> half.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B45B17-5AA1-D12E-8EA2-829334719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837" y="2257101"/>
            <a:ext cx="4114800" cy="37714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0B3FF1-408E-7DA2-D3F3-5F6D2D0B7C53}"/>
              </a:ext>
            </a:extLst>
          </p:cNvPr>
          <p:cNvSpPr txBox="1"/>
          <p:nvPr/>
        </p:nvSpPr>
        <p:spPr>
          <a:xfrm>
            <a:off x="137652" y="6129084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https://link.springer.com/article/10.1007/s11227-020-03221-1/figures/1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0339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Ordering of RB vs Normal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10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6132247-57E5-D56C-F5EE-19E824142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059" y="1416922"/>
            <a:ext cx="7865881" cy="402415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8D4D9D-4B87-379C-50CD-F31B896F293D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https://www10.cs.fau.de/publications/dissertations/Diss_2009-Treibig.pdf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435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Coefficient Matrix of RB </a:t>
            </a:r>
            <a:r>
              <a:rPr lang="en-US" sz="4000">
                <a:solidFill>
                  <a:schemeClr val="accent5">
                    <a:lumMod val="75000"/>
                  </a:schemeClr>
                </a:solidFill>
              </a:rPr>
              <a:t>vs Normal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11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70B8-3FD4-D0E9-B031-4EED00A203C2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https://www10.cs.fau.de/publications/dissertations/Diss_2009-Treibig.pdf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30546-FB92-E33B-C7E0-3D6A66D1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65" y="1128048"/>
            <a:ext cx="4591665" cy="4244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2EFE09-8018-94BC-75AD-B78403E0D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58" y="1304446"/>
            <a:ext cx="6528620" cy="40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18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Basic Algorithm for RB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15BB221-D4CF-1B77-2B35-E335897F4BAE}"/>
              </a:ext>
            </a:extLst>
          </p:cNvPr>
          <p:cNvSpPr txBox="1"/>
          <p:nvPr/>
        </p:nvSpPr>
        <p:spPr>
          <a:xfrm>
            <a:off x="828367" y="976507"/>
            <a:ext cx="1061638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#run for the desired number of iterations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repeat </a:t>
            </a:r>
            <a:r>
              <a:rPr lang="en-US" sz="1600" b="0" i="1" u="sng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number of iterations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times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red half iteration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for(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) {</a:t>
            </a:r>
          </a:p>
          <a:p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for(j=1 ; j &lt; m-1 ; ++j) {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if ( (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i+j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) mod 2 == 0)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  <a:endParaRPr lang="en-US" sz="1600" b="0" i="0" u="none" strike="noStrike" baseline="0" dirty="0">
              <a:solidFill>
                <a:srgbClr val="FF00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U[i;j+1]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 b[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 black half iteration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for(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for(j=1 ; j &lt; m-1 ; ++j) 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if ( 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i+j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mod 2 == 1) {</a:t>
            </a:r>
          </a:p>
          <a:p>
            <a:pPr algn="l"/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j+1]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+ 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b[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end repeat</a:t>
            </a:r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Algorithm without if condition in RB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13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36D46DE-F0F9-C982-5834-963345397FC5}"/>
              </a:ext>
            </a:extLst>
          </p:cNvPr>
          <p:cNvSpPr txBox="1"/>
          <p:nvPr/>
        </p:nvSpPr>
        <p:spPr>
          <a:xfrm>
            <a:off x="867698" y="1177304"/>
            <a:ext cx="11353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#run for the desired number of iterations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repeat </a:t>
            </a:r>
            <a:r>
              <a:rPr lang="en-US" sz="1600" b="0" i="1" u="sng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number of iterations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times</a:t>
            </a:r>
          </a:p>
          <a:p>
            <a:pPr algn="l"/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1;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for (pass = 0; pass &lt; 2; pass++) 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# </a:t>
            </a:r>
            <a:r>
              <a:rPr lang="en-US" sz="1600" i="1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red 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half iteration if </a:t>
            </a:r>
            <a:r>
              <a:rPr lang="en-US" sz="1600" b="0" i="1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= 1 </a:t>
            </a:r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and black half iteration if </a:t>
            </a:r>
            <a:r>
              <a:rPr lang="en-US" sz="1600" b="0" i="1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2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for(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for(j=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; j &lt; m-1 ; ++j) 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	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j+1]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 b[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3 -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3 - 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end repeat</a:t>
            </a:r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D7E01-276A-6217-5EC9-BB5ADA484D63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https://www.cec.uchile.cl/cinetica/pcordero/MC_libros/NumericalRecipesinC.pdf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87684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Runtime comparison between Normal and RB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14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C564D12-D6C1-56BD-FB4B-38174C337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577323"/>
              </p:ext>
            </p:extLst>
          </p:nvPr>
        </p:nvGraphicFramePr>
        <p:xfrm>
          <a:off x="838200" y="1082004"/>
          <a:ext cx="10515600" cy="509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59F582AE-731F-3734-7EEF-1D19D1475E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9217885"/>
              </p:ext>
            </p:extLst>
          </p:nvPr>
        </p:nvGraphicFramePr>
        <p:xfrm>
          <a:off x="7358707" y="1622323"/>
          <a:ext cx="2739021" cy="189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8838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Speedup scaling for RB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15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9E436CB-1C9E-9611-FBB3-EFAECC5C16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474979"/>
              </p:ext>
            </p:extLst>
          </p:nvPr>
        </p:nvGraphicFramePr>
        <p:xfrm>
          <a:off x="838200" y="1082004"/>
          <a:ext cx="10515600" cy="509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2194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LIKWID counter comparison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16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0BFA2D-5820-224E-AA0B-94B6E2E6C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402" y="1363800"/>
            <a:ext cx="4778154" cy="413039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D399CE-85EA-8F86-595F-852D0231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845" y="1394283"/>
            <a:ext cx="4724809" cy="40694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45A4F99-F28C-790A-A592-C5FE4EEA7AD1}"/>
              </a:ext>
            </a:extLst>
          </p:cNvPr>
          <p:cNvSpPr/>
          <p:nvPr/>
        </p:nvSpPr>
        <p:spPr>
          <a:xfrm>
            <a:off x="4454013" y="3323303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8F7DF7-6885-60A3-9B64-DD3DD4B444B2}"/>
              </a:ext>
            </a:extLst>
          </p:cNvPr>
          <p:cNvSpPr/>
          <p:nvPr/>
        </p:nvSpPr>
        <p:spPr>
          <a:xfrm>
            <a:off x="9906000" y="3312141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D7EE0D-E0CE-098D-6775-22F10A7AA5C0}"/>
              </a:ext>
            </a:extLst>
          </p:cNvPr>
          <p:cNvSpPr txBox="1"/>
          <p:nvPr/>
        </p:nvSpPr>
        <p:spPr>
          <a:xfrm>
            <a:off x="228333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Normal SOR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A79049-0920-3F00-02B0-EA88552B1B97}"/>
              </a:ext>
            </a:extLst>
          </p:cNvPr>
          <p:cNvSpPr txBox="1"/>
          <p:nvPr/>
        </p:nvSpPr>
        <p:spPr>
          <a:xfrm>
            <a:off x="776010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RB SOR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03190C-300C-6AA2-1701-73E40451EAE1}"/>
              </a:ext>
            </a:extLst>
          </p:cNvPr>
          <p:cNvSpPr txBox="1"/>
          <p:nvPr/>
        </p:nvSpPr>
        <p:spPr>
          <a:xfrm>
            <a:off x="3820959" y="1005705"/>
            <a:ext cx="45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1000x1000 Mesh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10000 </a:t>
            </a:r>
            <a:r>
              <a:rPr lang="de-DE" dirty="0" err="1"/>
              <a:t>iterations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6DBED-7C2E-C69C-8076-146DD0ACAAE4}"/>
              </a:ext>
            </a:extLst>
          </p:cNvPr>
          <p:cNvSpPr txBox="1"/>
          <p:nvPr/>
        </p:nvSpPr>
        <p:spPr>
          <a:xfrm>
            <a:off x="3188673" y="5902032"/>
            <a:ext cx="58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-O3 -</a:t>
            </a:r>
            <a:r>
              <a:rPr lang="en-US" dirty="0" err="1"/>
              <a:t>xHost</a:t>
            </a:r>
            <a:r>
              <a:rPr lang="en-US" dirty="0"/>
              <a:t> -</a:t>
            </a:r>
            <a:r>
              <a:rPr lang="en-US" dirty="0" err="1"/>
              <a:t>qopt</a:t>
            </a:r>
            <a:r>
              <a:rPr lang="en-US" dirty="0"/>
              <a:t>-</a:t>
            </a:r>
            <a:r>
              <a:rPr lang="en-US" dirty="0" err="1"/>
              <a:t>zmm</a:t>
            </a:r>
            <a:r>
              <a:rPr lang="en-US" dirty="0"/>
              <a:t>-usage=high</a:t>
            </a:r>
          </a:p>
        </p:txBody>
      </p:sp>
    </p:spTree>
    <p:extLst>
      <p:ext uri="{BB962C8B-B14F-4D97-AF65-F5344CB8AC3E}">
        <p14:creationId xmlns:p14="http://schemas.microsoft.com/office/powerpoint/2010/main" val="1305571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LIKWID counter comparison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17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0BFA2D-5820-224E-AA0B-94B6E2E6C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402" y="1363800"/>
            <a:ext cx="4778154" cy="4130398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45A4F99-F28C-790A-A592-C5FE4EEA7AD1}"/>
              </a:ext>
            </a:extLst>
          </p:cNvPr>
          <p:cNvSpPr/>
          <p:nvPr/>
        </p:nvSpPr>
        <p:spPr>
          <a:xfrm>
            <a:off x="4454013" y="3323303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D7EE0D-E0CE-098D-6775-22F10A7AA5C0}"/>
              </a:ext>
            </a:extLst>
          </p:cNvPr>
          <p:cNvSpPr txBox="1"/>
          <p:nvPr/>
        </p:nvSpPr>
        <p:spPr>
          <a:xfrm>
            <a:off x="228333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Normal SOR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A79049-0920-3F00-02B0-EA88552B1B97}"/>
              </a:ext>
            </a:extLst>
          </p:cNvPr>
          <p:cNvSpPr txBox="1"/>
          <p:nvPr/>
        </p:nvSpPr>
        <p:spPr>
          <a:xfrm>
            <a:off x="776010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RB SOR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03190C-300C-6AA2-1701-73E40451EAE1}"/>
              </a:ext>
            </a:extLst>
          </p:cNvPr>
          <p:cNvSpPr txBox="1"/>
          <p:nvPr/>
        </p:nvSpPr>
        <p:spPr>
          <a:xfrm>
            <a:off x="3820959" y="1005705"/>
            <a:ext cx="45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1000x1000 Mesh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10000 </a:t>
            </a:r>
            <a:r>
              <a:rPr lang="de-DE" dirty="0" err="1"/>
              <a:t>iterations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6DBED-7C2E-C69C-8076-146DD0ACAAE4}"/>
              </a:ext>
            </a:extLst>
          </p:cNvPr>
          <p:cNvSpPr txBox="1"/>
          <p:nvPr/>
        </p:nvSpPr>
        <p:spPr>
          <a:xfrm>
            <a:off x="3188673" y="5902032"/>
            <a:ext cx="58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-O3 -</a:t>
            </a:r>
            <a:r>
              <a:rPr lang="en-US" dirty="0" err="1"/>
              <a:t>xHost</a:t>
            </a:r>
            <a:r>
              <a:rPr lang="en-US" dirty="0"/>
              <a:t> –</a:t>
            </a:r>
            <a:r>
              <a:rPr lang="en-US" dirty="0" err="1"/>
              <a:t>fp</a:t>
            </a:r>
            <a:r>
              <a:rPr lang="en-US" dirty="0"/>
              <a:t>-model=precise -</a:t>
            </a:r>
            <a:r>
              <a:rPr lang="en-US" dirty="0" err="1"/>
              <a:t>qopt</a:t>
            </a:r>
            <a:r>
              <a:rPr lang="en-US" dirty="0"/>
              <a:t>-</a:t>
            </a:r>
            <a:r>
              <a:rPr lang="en-US" dirty="0" err="1"/>
              <a:t>zmm</a:t>
            </a:r>
            <a:r>
              <a:rPr lang="en-US" dirty="0"/>
              <a:t>-usage=high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EA788C-6CFF-9DD7-F76D-5299D6393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941" y="1403531"/>
            <a:ext cx="4663844" cy="404657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8F7DF7-6885-60A3-9B64-DD3DD4B444B2}"/>
              </a:ext>
            </a:extLst>
          </p:cNvPr>
          <p:cNvSpPr/>
          <p:nvPr/>
        </p:nvSpPr>
        <p:spPr>
          <a:xfrm>
            <a:off x="9906000" y="3312141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DC1EDA-F5AD-1E52-1768-7D80C6F6F661}"/>
              </a:ext>
            </a:extLst>
          </p:cNvPr>
          <p:cNvSpPr/>
          <p:nvPr/>
        </p:nvSpPr>
        <p:spPr>
          <a:xfrm>
            <a:off x="4634109" y="5946128"/>
            <a:ext cx="1782220" cy="2897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62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Convergence test and results on 2D Poisson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18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 descr="A graph of a graph">
            <a:extLst>
              <a:ext uri="{FF2B5EF4-FFF2-40B4-BE49-F238E27FC236}">
                <a16:creationId xmlns:a16="http://schemas.microsoft.com/office/drawing/2014/main" id="{F6703A1D-F9D1-A583-8BE9-504727223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3" y="1104963"/>
            <a:ext cx="11310093" cy="4923587"/>
          </a:xfrm>
        </p:spPr>
      </p:pic>
    </p:spTree>
    <p:extLst>
      <p:ext uri="{BB962C8B-B14F-4D97-AF65-F5344CB8AC3E}">
        <p14:creationId xmlns:p14="http://schemas.microsoft.com/office/powerpoint/2010/main" val="3734716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0497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de-DE" sz="5400" dirty="0"/>
              <a:t>Particle Tracing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394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Basics about Particle Tracing</a:t>
            </a:r>
          </a:p>
          <a:p>
            <a:pPr>
              <a:lnSpc>
                <a:spcPct val="120000"/>
              </a:lnSpc>
            </a:pPr>
            <a:r>
              <a:rPr lang="en-US" dirty="0"/>
              <a:t>How to interpolate in 2D</a:t>
            </a:r>
          </a:p>
          <a:p>
            <a:pPr>
              <a:lnSpc>
                <a:spcPct val="120000"/>
              </a:lnSpc>
            </a:pPr>
            <a:r>
              <a:rPr lang="en-US" dirty="0"/>
              <a:t>Results from 2D sequential code</a:t>
            </a:r>
          </a:p>
          <a:p>
            <a:pPr>
              <a:lnSpc>
                <a:spcPct val="120000"/>
              </a:lnSpc>
            </a:pPr>
            <a:r>
              <a:rPr lang="en-US" dirty="0"/>
              <a:t>Basic idea for 2D MPI </a:t>
            </a:r>
          </a:p>
          <a:p>
            <a:pPr>
              <a:lnSpc>
                <a:spcPct val="120000"/>
              </a:lnSpc>
            </a:pPr>
            <a:r>
              <a:rPr lang="en-US" dirty="0"/>
              <a:t>Future work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47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W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hat is Particle Tracing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Track Charged Particles and Particles in Fluid Flow with Simulation">
            <a:extLst>
              <a:ext uri="{FF2B5EF4-FFF2-40B4-BE49-F238E27FC236}">
                <a16:creationId xmlns:a16="http://schemas.microsoft.com/office/drawing/2014/main" id="{619D8A47-2048-0DE3-3B3B-0854B801EA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884" y="1288130"/>
            <a:ext cx="7136231" cy="42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FCB33D-3FD0-0371-3D3F-64069CCA09D8}"/>
              </a:ext>
            </a:extLst>
          </p:cNvPr>
          <p:cNvSpPr txBox="1"/>
          <p:nvPr/>
        </p:nvSpPr>
        <p:spPr>
          <a:xfrm>
            <a:off x="111967" y="6074224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https://cdn.comsol.com/product-new/particle-tracing-module/full/particle-tracing-module-hero.png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9560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Interpolating using nearest discrete velocity fields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661F3AF-E50A-C0D7-C5D8-4892FB6DC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194" y="1063342"/>
            <a:ext cx="7597279" cy="4328969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75BE919-9B5E-F2ED-1C7E-130A69F53955}"/>
              </a:ext>
            </a:extLst>
          </p:cNvPr>
          <p:cNvSpPr txBox="1">
            <a:spLocks/>
          </p:cNvSpPr>
          <p:nvPr/>
        </p:nvSpPr>
        <p:spPr>
          <a:xfrm>
            <a:off x="597159" y="1003693"/>
            <a:ext cx="4114800" cy="5371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/>
              <a:t>What do we have 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x, y positions.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 and V velocity fields.</a:t>
            </a:r>
          </a:p>
          <a:p>
            <a:pPr>
              <a:lnSpc>
                <a:spcPct val="120000"/>
              </a:lnSpc>
            </a:pPr>
            <a:r>
              <a:rPr lang="en-US" dirty="0"/>
              <a:t>What do we need 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u(x, y) and v(x, y) to get    u and v velocity at x and y.</a:t>
            </a:r>
          </a:p>
          <a:p>
            <a:pPr>
              <a:lnSpc>
                <a:spcPct val="120000"/>
              </a:lnSpc>
            </a:pPr>
            <a:r>
              <a:rPr lang="en-US" dirty="0"/>
              <a:t>Compute new x and y using Euler method: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de-D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865906-CB30-CD10-D4F3-5A78828248FA}"/>
              </a:ext>
            </a:extLst>
          </p:cNvPr>
          <p:cNvSpPr txBox="1"/>
          <p:nvPr/>
        </p:nvSpPr>
        <p:spPr>
          <a:xfrm>
            <a:off x="111967" y="6079351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https://epubs.siam.org/doi/book/10.1137/1.9780898719703</a:t>
            </a:r>
            <a:endParaRPr lang="en-US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4206AD-B483-FF0C-8652-4718E22BA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53" y="5348087"/>
            <a:ext cx="4540998" cy="5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76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Interpolating using nearest discrete velocity fields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C9D645-8367-E264-5916-7310AF030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8902" y="1340341"/>
            <a:ext cx="4734195" cy="3471743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F61C6D-7CA2-BFFC-F741-2794C35BCC03}"/>
              </a:ext>
            </a:extLst>
          </p:cNvPr>
          <p:cNvSpPr txBox="1"/>
          <p:nvPr/>
        </p:nvSpPr>
        <p:spPr>
          <a:xfrm>
            <a:off x="111967" y="6079351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https://epubs.siam.org/doi/book/10.1137/1.9780898719703</a:t>
            </a:r>
            <a:endParaRPr lang="en-US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67E21A-9075-3AD2-7917-0FA179524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143" y="5228677"/>
            <a:ext cx="10013713" cy="72827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2579053-A841-ABBA-494D-4FDD6371F39F}"/>
              </a:ext>
            </a:extLst>
          </p:cNvPr>
          <p:cNvSpPr txBox="1">
            <a:spLocks/>
          </p:cNvSpPr>
          <p:nvPr/>
        </p:nvSpPr>
        <p:spPr>
          <a:xfrm>
            <a:off x="282527" y="4993607"/>
            <a:ext cx="2853963" cy="451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Bilinear Interpolation: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290093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- canal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 descr="A colorful lines with numbers&#10;&#10;Description automatically generated with medium confidence">
            <a:extLst>
              <a:ext uri="{FF2B5EF4-FFF2-40B4-BE49-F238E27FC236}">
                <a16:creationId xmlns:a16="http://schemas.microsoft.com/office/drawing/2014/main" id="{701C8516-1EF8-0832-5EE2-1EE11D9B5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82" y="1063342"/>
            <a:ext cx="8740836" cy="1864712"/>
          </a:xfrm>
          <a:prstGeom prst="rect">
            <a:avLst/>
          </a:prstGeom>
        </p:spPr>
      </p:pic>
      <p:pic>
        <p:nvPicPr>
          <p:cNvPr id="6" name="Picture 5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E568597A-56FC-968C-B46B-219427E20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02143"/>
            <a:ext cx="4114800" cy="3086100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195250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- dcavity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 descr="A purple and yellow square with a spiral">
            <a:extLst>
              <a:ext uri="{FF2B5EF4-FFF2-40B4-BE49-F238E27FC236}">
                <a16:creationId xmlns:a16="http://schemas.microsoft.com/office/drawing/2014/main" id="{6660A1D4-7DB3-E6B4-4D0F-D0F2458BF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8" y="1742305"/>
            <a:ext cx="5790432" cy="3705877"/>
          </a:xfrm>
          <a:prstGeom prst="rect">
            <a:avLst/>
          </a:prstGeom>
        </p:spPr>
      </p:pic>
      <p:pic>
        <p:nvPicPr>
          <p:cNvPr id="9" name="Picture 8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BFE1DC5A-2112-8BD0-02C6-3EBB0AC9B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7788"/>
            <a:ext cx="5673213" cy="42549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42629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PI-Implementation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FCB5FCA-0327-FC73-5523-A94EC26F1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20" y="3427616"/>
            <a:ext cx="12760" cy="27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B0DCB2-A8AE-B2A5-09CD-EF0BDC0B3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6292"/>
            <a:ext cx="12090032" cy="270264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BB06B1-B932-2E75-F31A-B073CB4A84DA}"/>
              </a:ext>
            </a:extLst>
          </p:cNvPr>
          <p:cNvCxnSpPr/>
          <p:nvPr/>
        </p:nvCxnSpPr>
        <p:spPr>
          <a:xfrm>
            <a:off x="560439" y="3352800"/>
            <a:ext cx="114250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D6596E-46CD-935B-463C-7A57A9E7A2C0}"/>
              </a:ext>
            </a:extLst>
          </p:cNvPr>
          <p:cNvCxnSpPr>
            <a:cxnSpLocks/>
          </p:cNvCxnSpPr>
          <p:nvPr/>
        </p:nvCxnSpPr>
        <p:spPr>
          <a:xfrm>
            <a:off x="5936858" y="2251587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A4E429-565E-D51A-8E63-466F15E97439}"/>
              </a:ext>
            </a:extLst>
          </p:cNvPr>
          <p:cNvCxnSpPr>
            <a:cxnSpLocks/>
          </p:cNvCxnSpPr>
          <p:nvPr/>
        </p:nvCxnSpPr>
        <p:spPr>
          <a:xfrm>
            <a:off x="8625989" y="2236843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3691B3-2479-1E0D-9D95-19C988DE78C4}"/>
              </a:ext>
            </a:extLst>
          </p:cNvPr>
          <p:cNvCxnSpPr>
            <a:cxnSpLocks/>
          </p:cNvCxnSpPr>
          <p:nvPr/>
        </p:nvCxnSpPr>
        <p:spPr>
          <a:xfrm>
            <a:off x="3267393" y="2236840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866E051-5D5C-9784-5550-AFEE0AC87627}"/>
              </a:ext>
            </a:extLst>
          </p:cNvPr>
          <p:cNvSpPr txBox="1"/>
          <p:nvPr/>
        </p:nvSpPr>
        <p:spPr>
          <a:xfrm>
            <a:off x="1456717" y="3696538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0</a:t>
            </a:r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AF00A2E-B7EE-B328-24E9-16C10C2C7C7F}"/>
              </a:ext>
            </a:extLst>
          </p:cNvPr>
          <p:cNvCxnSpPr/>
          <p:nvPr/>
        </p:nvCxnSpPr>
        <p:spPr>
          <a:xfrm flipV="1">
            <a:off x="802640" y="3406140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A8CCC25-C272-8611-B34B-0FBFB03D1F7D}"/>
              </a:ext>
            </a:extLst>
          </p:cNvPr>
          <p:cNvCxnSpPr/>
          <p:nvPr/>
        </p:nvCxnSpPr>
        <p:spPr>
          <a:xfrm>
            <a:off x="660400" y="4333240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4E198FB-B54C-5793-0CC3-5ECC5CFFE677}"/>
              </a:ext>
            </a:extLst>
          </p:cNvPr>
          <p:cNvSpPr txBox="1"/>
          <p:nvPr/>
        </p:nvSpPr>
        <p:spPr>
          <a:xfrm>
            <a:off x="2438400" y="4282440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202C16-CC69-3F08-B48A-1AF81C829CFA}"/>
              </a:ext>
            </a:extLst>
          </p:cNvPr>
          <p:cNvSpPr txBox="1"/>
          <p:nvPr/>
        </p:nvSpPr>
        <p:spPr>
          <a:xfrm rot="16200000">
            <a:off x="344954" y="3713337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510CEA-6D17-FB3A-006F-353D51C2BEA0}"/>
              </a:ext>
            </a:extLst>
          </p:cNvPr>
          <p:cNvSpPr txBox="1"/>
          <p:nvPr/>
        </p:nvSpPr>
        <p:spPr>
          <a:xfrm>
            <a:off x="1456717" y="256100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1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B549114-85D4-909A-15E4-01F2BA737DD0}"/>
              </a:ext>
            </a:extLst>
          </p:cNvPr>
          <p:cNvCxnSpPr/>
          <p:nvPr/>
        </p:nvCxnSpPr>
        <p:spPr>
          <a:xfrm flipV="1">
            <a:off x="802640" y="227060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906BB09-9170-361B-A47C-015AC51CAC1A}"/>
              </a:ext>
            </a:extLst>
          </p:cNvPr>
          <p:cNvCxnSpPr/>
          <p:nvPr/>
        </p:nvCxnSpPr>
        <p:spPr>
          <a:xfrm>
            <a:off x="660400" y="319770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96DBC64-510D-31F2-5F7A-7CC3DB2ECCE5}"/>
              </a:ext>
            </a:extLst>
          </p:cNvPr>
          <p:cNvSpPr txBox="1"/>
          <p:nvPr/>
        </p:nvSpPr>
        <p:spPr>
          <a:xfrm>
            <a:off x="2438400" y="314690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AB93B2-9897-EB3D-F5EC-C4596A59FB96}"/>
              </a:ext>
            </a:extLst>
          </p:cNvPr>
          <p:cNvSpPr txBox="1"/>
          <p:nvPr/>
        </p:nvSpPr>
        <p:spPr>
          <a:xfrm rot="16200000">
            <a:off x="344954" y="257780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71ED2DF-6785-8E4A-3E27-071347836A23}"/>
              </a:ext>
            </a:extLst>
          </p:cNvPr>
          <p:cNvSpPr txBox="1"/>
          <p:nvPr/>
        </p:nvSpPr>
        <p:spPr>
          <a:xfrm>
            <a:off x="4088142" y="3683923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2</a:t>
            </a:r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8CE5314-D903-1199-BC11-FB793207213C}"/>
              </a:ext>
            </a:extLst>
          </p:cNvPr>
          <p:cNvCxnSpPr/>
          <p:nvPr/>
        </p:nvCxnSpPr>
        <p:spPr>
          <a:xfrm flipV="1">
            <a:off x="3434065" y="3393525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21D6B4B-BE80-E873-5DCC-78A66C80F633}"/>
              </a:ext>
            </a:extLst>
          </p:cNvPr>
          <p:cNvCxnSpPr/>
          <p:nvPr/>
        </p:nvCxnSpPr>
        <p:spPr>
          <a:xfrm>
            <a:off x="3291825" y="4320625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E8E599D-5C4C-0CAB-F810-F8608E907700}"/>
              </a:ext>
            </a:extLst>
          </p:cNvPr>
          <p:cNvSpPr txBox="1"/>
          <p:nvPr/>
        </p:nvSpPr>
        <p:spPr>
          <a:xfrm>
            <a:off x="5069825" y="4269825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55B668-0440-2E37-3183-2822D336A447}"/>
              </a:ext>
            </a:extLst>
          </p:cNvPr>
          <p:cNvSpPr txBox="1"/>
          <p:nvPr/>
        </p:nvSpPr>
        <p:spPr>
          <a:xfrm rot="16200000">
            <a:off x="2976379" y="3700722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C5087A-62C4-FF23-A3DD-DD1263B1DFB5}"/>
              </a:ext>
            </a:extLst>
          </p:cNvPr>
          <p:cNvSpPr txBox="1"/>
          <p:nvPr/>
        </p:nvSpPr>
        <p:spPr>
          <a:xfrm>
            <a:off x="4090063" y="256904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3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A971841-2180-FBC3-4F17-E981E1033BCC}"/>
              </a:ext>
            </a:extLst>
          </p:cNvPr>
          <p:cNvCxnSpPr/>
          <p:nvPr/>
        </p:nvCxnSpPr>
        <p:spPr>
          <a:xfrm flipV="1">
            <a:off x="3435986" y="227864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AB5AA4B-70F0-03C3-53B1-219DFF547EAF}"/>
              </a:ext>
            </a:extLst>
          </p:cNvPr>
          <p:cNvCxnSpPr/>
          <p:nvPr/>
        </p:nvCxnSpPr>
        <p:spPr>
          <a:xfrm>
            <a:off x="3293746" y="320574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2443917-9240-A32F-B270-C244E2984D30}"/>
              </a:ext>
            </a:extLst>
          </p:cNvPr>
          <p:cNvSpPr txBox="1"/>
          <p:nvPr/>
        </p:nvSpPr>
        <p:spPr>
          <a:xfrm>
            <a:off x="5071746" y="315494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EA6FDD-EDDE-93D6-0CAF-8E44D3DD45F6}"/>
              </a:ext>
            </a:extLst>
          </p:cNvPr>
          <p:cNvSpPr txBox="1"/>
          <p:nvPr/>
        </p:nvSpPr>
        <p:spPr>
          <a:xfrm rot="16200000">
            <a:off x="2978300" y="258584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C5F8D5-1C13-A2EB-D76A-4696E01241C6}"/>
              </a:ext>
            </a:extLst>
          </p:cNvPr>
          <p:cNvSpPr txBox="1"/>
          <p:nvPr/>
        </p:nvSpPr>
        <p:spPr>
          <a:xfrm>
            <a:off x="6777272" y="3677413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4</a:t>
            </a:r>
            <a:endParaRPr lang="en-US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7CFBB22-1136-E303-A3ED-6A1323845DB5}"/>
              </a:ext>
            </a:extLst>
          </p:cNvPr>
          <p:cNvCxnSpPr/>
          <p:nvPr/>
        </p:nvCxnSpPr>
        <p:spPr>
          <a:xfrm flipV="1">
            <a:off x="6123195" y="3387015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CD8C23F-E89C-8A33-700C-133052574944}"/>
              </a:ext>
            </a:extLst>
          </p:cNvPr>
          <p:cNvCxnSpPr/>
          <p:nvPr/>
        </p:nvCxnSpPr>
        <p:spPr>
          <a:xfrm>
            <a:off x="5980955" y="4314115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9703FD6-C8CD-0CA0-F4A2-C102B9B48E57}"/>
              </a:ext>
            </a:extLst>
          </p:cNvPr>
          <p:cNvSpPr txBox="1"/>
          <p:nvPr/>
        </p:nvSpPr>
        <p:spPr>
          <a:xfrm>
            <a:off x="7758955" y="4263315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BE392A-790E-839F-2563-D1B37C353D0D}"/>
              </a:ext>
            </a:extLst>
          </p:cNvPr>
          <p:cNvSpPr txBox="1"/>
          <p:nvPr/>
        </p:nvSpPr>
        <p:spPr>
          <a:xfrm rot="16200000">
            <a:off x="5665509" y="3694212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97F0DF-7522-3AFE-617E-CC400C9A4598}"/>
              </a:ext>
            </a:extLst>
          </p:cNvPr>
          <p:cNvSpPr txBox="1"/>
          <p:nvPr/>
        </p:nvSpPr>
        <p:spPr>
          <a:xfrm>
            <a:off x="6777272" y="257576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5</a:t>
            </a:r>
            <a:endParaRPr lang="en-US" dirty="0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2DFC683-6186-7E2F-BF9A-D89BF9AF1045}"/>
              </a:ext>
            </a:extLst>
          </p:cNvPr>
          <p:cNvCxnSpPr/>
          <p:nvPr/>
        </p:nvCxnSpPr>
        <p:spPr>
          <a:xfrm flipV="1">
            <a:off x="6123195" y="228536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700D20C-7E09-9418-CE32-6D4E10850B00}"/>
              </a:ext>
            </a:extLst>
          </p:cNvPr>
          <p:cNvCxnSpPr/>
          <p:nvPr/>
        </p:nvCxnSpPr>
        <p:spPr>
          <a:xfrm>
            <a:off x="5980955" y="321246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9E9AFDBA-89CF-0856-F538-7AFE27C66FB1}"/>
              </a:ext>
            </a:extLst>
          </p:cNvPr>
          <p:cNvSpPr txBox="1"/>
          <p:nvPr/>
        </p:nvSpPr>
        <p:spPr>
          <a:xfrm>
            <a:off x="7758955" y="316166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D89E49A-EDA3-1CA5-930A-102C14D27ABE}"/>
              </a:ext>
            </a:extLst>
          </p:cNvPr>
          <p:cNvSpPr txBox="1"/>
          <p:nvPr/>
        </p:nvSpPr>
        <p:spPr>
          <a:xfrm rot="16200000">
            <a:off x="5665509" y="259256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EA7D5F-3A84-8E2A-B09C-4732D9ADC194}"/>
              </a:ext>
            </a:extLst>
          </p:cNvPr>
          <p:cNvSpPr txBox="1"/>
          <p:nvPr/>
        </p:nvSpPr>
        <p:spPr>
          <a:xfrm>
            <a:off x="9509437" y="365769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6</a:t>
            </a:r>
            <a:endParaRPr lang="en-US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BE9CD90-5D5D-064A-B480-568B7066DCBB}"/>
              </a:ext>
            </a:extLst>
          </p:cNvPr>
          <p:cNvCxnSpPr/>
          <p:nvPr/>
        </p:nvCxnSpPr>
        <p:spPr>
          <a:xfrm flipV="1">
            <a:off x="8855360" y="3367301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BF4C3F9-1D1E-5365-AA70-1F0B0A862FCC}"/>
              </a:ext>
            </a:extLst>
          </p:cNvPr>
          <p:cNvCxnSpPr/>
          <p:nvPr/>
        </p:nvCxnSpPr>
        <p:spPr>
          <a:xfrm>
            <a:off x="8713120" y="4294401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3DD1E72A-FBEB-E7A9-662A-FC7E6ECB95F2}"/>
              </a:ext>
            </a:extLst>
          </p:cNvPr>
          <p:cNvSpPr txBox="1"/>
          <p:nvPr/>
        </p:nvSpPr>
        <p:spPr>
          <a:xfrm>
            <a:off x="10491120" y="4243601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836779-9CA8-802A-E9DB-DF989CBCDAF5}"/>
              </a:ext>
            </a:extLst>
          </p:cNvPr>
          <p:cNvSpPr txBox="1"/>
          <p:nvPr/>
        </p:nvSpPr>
        <p:spPr>
          <a:xfrm rot="16200000">
            <a:off x="8397674" y="3674498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1390702-7218-168C-7B1B-DAE27C429C4B}"/>
              </a:ext>
            </a:extLst>
          </p:cNvPr>
          <p:cNvSpPr txBox="1"/>
          <p:nvPr/>
        </p:nvSpPr>
        <p:spPr>
          <a:xfrm>
            <a:off x="9509437" y="255931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7</a:t>
            </a:r>
            <a:endParaRPr lang="en-US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ED1BD2E-B658-171F-E2E2-A70350CBEB62}"/>
              </a:ext>
            </a:extLst>
          </p:cNvPr>
          <p:cNvCxnSpPr/>
          <p:nvPr/>
        </p:nvCxnSpPr>
        <p:spPr>
          <a:xfrm flipV="1">
            <a:off x="8855360" y="2268921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8945FE6-F797-13E0-902B-D6027C0B5F65}"/>
              </a:ext>
            </a:extLst>
          </p:cNvPr>
          <p:cNvCxnSpPr/>
          <p:nvPr/>
        </p:nvCxnSpPr>
        <p:spPr>
          <a:xfrm>
            <a:off x="8713120" y="3196021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7B8D0A5A-6208-01C4-7256-C421F3F1DF6A}"/>
              </a:ext>
            </a:extLst>
          </p:cNvPr>
          <p:cNvSpPr txBox="1"/>
          <p:nvPr/>
        </p:nvSpPr>
        <p:spPr>
          <a:xfrm>
            <a:off x="10491120" y="3145221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D003CFF-8D24-291F-75CA-4980F61D5CFC}"/>
              </a:ext>
            </a:extLst>
          </p:cNvPr>
          <p:cNvSpPr txBox="1"/>
          <p:nvPr/>
        </p:nvSpPr>
        <p:spPr>
          <a:xfrm rot="16200000">
            <a:off x="8397674" y="2576118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6911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MPI-Implementation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93047-4553-303A-0220-4720073BB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003"/>
            <a:ext cx="10813026" cy="5130719"/>
          </a:xfrm>
        </p:spPr>
        <p:txBody>
          <a:bodyPr>
            <a:normAutofit/>
          </a:bodyPr>
          <a:lstStyle/>
          <a:p>
            <a:r>
              <a:rPr lang="de-DE" dirty="0"/>
              <a:t>Share </a:t>
            </a:r>
            <a:r>
              <a:rPr lang="de-DE" dirty="0" err="1"/>
              <a:t>xStart</a:t>
            </a:r>
            <a:r>
              <a:rPr lang="de-DE" dirty="0"/>
              <a:t>, </a:t>
            </a:r>
            <a:r>
              <a:rPr lang="de-DE" dirty="0" err="1"/>
              <a:t>xEnd</a:t>
            </a:r>
            <a:r>
              <a:rPr lang="de-DE" dirty="0"/>
              <a:t>, </a:t>
            </a:r>
            <a:r>
              <a:rPr lang="de-DE" dirty="0" err="1"/>
              <a:t>yStart</a:t>
            </a:r>
            <a:r>
              <a:rPr lang="de-DE" dirty="0"/>
              <a:t> &amp; </a:t>
            </a:r>
            <a:r>
              <a:rPr lang="de-DE" dirty="0" err="1"/>
              <a:t>yEnd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MPI_GatherAll</a:t>
            </a:r>
            <a:r>
              <a:rPr lang="de-DE" dirty="0"/>
              <a:t>()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leaves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, check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rank </a:t>
            </a:r>
            <a:r>
              <a:rPr lang="de-DE" dirty="0" err="1"/>
              <a:t>to</a:t>
            </a:r>
            <a:r>
              <a:rPr lang="de-DE" dirty="0"/>
              <a:t> send.</a:t>
            </a:r>
          </a:p>
          <a:p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number</a:t>
            </a:r>
            <a:r>
              <a:rPr lang="de-DE" dirty="0"/>
              <a:t> of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ranks</a:t>
            </a:r>
            <a:r>
              <a:rPr lang="de-DE" dirty="0"/>
              <a:t>.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leaves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and </a:t>
            </a:r>
            <a:r>
              <a:rPr lang="de-DE" dirty="0" err="1"/>
              <a:t>belongs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rank, turn off the </a:t>
            </a:r>
            <a:r>
              <a:rPr lang="de-DE" dirty="0" err="1"/>
              <a:t>particle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6DBBDE0-AFE6-359A-DEE3-F4B2A1CA2659}"/>
              </a:ext>
            </a:extLst>
          </p:cNvPr>
          <p:cNvGraphicFramePr>
            <a:graphicFrameLocks noGrp="1"/>
          </p:cNvGraphicFramePr>
          <p:nvPr/>
        </p:nvGraphicFramePr>
        <p:xfrm>
          <a:off x="1835355" y="1766393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156531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010016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872508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5097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xStart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yStart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xEnd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yEnd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4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6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64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0524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2AB2656-4193-D547-B502-8C7FDE8E94D4}"/>
              </a:ext>
            </a:extLst>
          </p:cNvPr>
          <p:cNvSpPr txBox="1"/>
          <p:nvPr/>
        </p:nvSpPr>
        <p:spPr>
          <a:xfrm>
            <a:off x="540774" y="2005012"/>
            <a:ext cx="9144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Rank 0</a:t>
            </a:r>
          </a:p>
          <a:p>
            <a:pPr>
              <a:lnSpc>
                <a:spcPct val="150000"/>
              </a:lnSpc>
            </a:pPr>
            <a:r>
              <a:rPr lang="de-DE" dirty="0"/>
              <a:t>Rank 1</a:t>
            </a:r>
          </a:p>
          <a:p>
            <a:pPr>
              <a:lnSpc>
                <a:spcPct val="150000"/>
              </a:lnSpc>
            </a:pPr>
            <a:r>
              <a:rPr lang="de-DE" dirty="0"/>
              <a:t>Rank 2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9ADE52-F56B-6AA1-C1DF-B8183B1C2E49}"/>
              </a:ext>
            </a:extLst>
          </p:cNvPr>
          <p:cNvSpPr txBox="1"/>
          <p:nvPr/>
        </p:nvSpPr>
        <p:spPr>
          <a:xfrm>
            <a:off x="5786299" y="3179970"/>
            <a:ext cx="388359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973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Future Work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03A5D-460A-E6DD-C3F2-DAF88A86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48" y="1082004"/>
            <a:ext cx="10515600" cy="4351338"/>
          </a:xfrm>
        </p:spPr>
        <p:txBody>
          <a:bodyPr/>
          <a:lstStyle/>
          <a:p>
            <a:r>
              <a:rPr lang="de-DE" dirty="0"/>
              <a:t>Use MPI I/O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the same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rather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sending</a:t>
            </a:r>
            <a:r>
              <a:rPr lang="de-DE" dirty="0"/>
              <a:t>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all </a:t>
            </a:r>
            <a:r>
              <a:rPr lang="de-DE" dirty="0" err="1"/>
              <a:t>ranks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rank 0 and </a:t>
            </a:r>
            <a:r>
              <a:rPr lang="de-DE" dirty="0" err="1"/>
              <a:t>let</a:t>
            </a:r>
            <a:r>
              <a:rPr lang="de-DE" dirty="0"/>
              <a:t> rank 0 </a:t>
            </a:r>
            <a:r>
              <a:rPr lang="de-DE" dirty="0" err="1"/>
              <a:t>write</a:t>
            </a:r>
            <a:r>
              <a:rPr lang="de-DE" dirty="0"/>
              <a:t> the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46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7612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de-DE" sz="5400" dirty="0"/>
              <a:t>Enhanced Solver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346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30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Enhanced Solver</a:t>
            </a:r>
          </a:p>
          <a:p>
            <a:pPr>
              <a:lnSpc>
                <a:spcPct val="120000"/>
              </a:lnSpc>
            </a:pPr>
            <a:r>
              <a:rPr lang="de-DE" dirty="0" err="1"/>
              <a:t>How</a:t>
            </a:r>
            <a:r>
              <a:rPr lang="de-DE" dirty="0"/>
              <a:t> Enhanced Solver </a:t>
            </a:r>
            <a:r>
              <a:rPr lang="de-DE" dirty="0" err="1"/>
              <a:t>works</a:t>
            </a:r>
            <a:endParaRPr lang="de-DE" dirty="0"/>
          </a:p>
          <a:p>
            <a:pPr>
              <a:lnSpc>
                <a:spcPct val="120000"/>
              </a:lnSpc>
            </a:pPr>
            <a:r>
              <a:rPr lang="de-DE" dirty="0" err="1"/>
              <a:t>Results</a:t>
            </a:r>
            <a:r>
              <a:rPr lang="de-DE" dirty="0"/>
              <a:t> – </a:t>
            </a:r>
            <a:r>
              <a:rPr lang="de-DE" dirty="0" err="1"/>
              <a:t>Backward</a:t>
            </a:r>
            <a:r>
              <a:rPr lang="de-DE" dirty="0"/>
              <a:t> </a:t>
            </a:r>
            <a:r>
              <a:rPr lang="de-DE" dirty="0" err="1"/>
              <a:t>Facing</a:t>
            </a:r>
            <a:r>
              <a:rPr lang="de-DE" dirty="0"/>
              <a:t> Step</a:t>
            </a:r>
          </a:p>
          <a:p>
            <a:pPr>
              <a:lnSpc>
                <a:spcPct val="120000"/>
              </a:lnSpc>
            </a:pPr>
            <a:r>
              <a:rPr lang="de-DE" dirty="0" err="1"/>
              <a:t>Results</a:t>
            </a:r>
            <a:r>
              <a:rPr lang="de-DE" dirty="0"/>
              <a:t> – Karman Street </a:t>
            </a:r>
            <a:r>
              <a:rPr lang="de-DE" dirty="0" err="1"/>
              <a:t>Vortexes</a:t>
            </a:r>
            <a:endParaRPr lang="de-DE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73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E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nhanced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31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53E08DE7-89E2-EE09-4EB0-6BBCC0EDA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219" y="1133821"/>
            <a:ext cx="8583562" cy="48947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92E0F24-AE08-872B-607C-F87189E93977}"/>
              </a:ext>
            </a:extLst>
          </p:cNvPr>
          <p:cNvSpPr txBox="1"/>
          <p:nvPr/>
        </p:nvSpPr>
        <p:spPr>
          <a:xfrm rot="16200000">
            <a:off x="963562" y="3207649"/>
            <a:ext cx="101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095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How it works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FFFE16E-7B01-A9DE-B3B1-2F102FC58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7125" y="944748"/>
            <a:ext cx="8777749" cy="3323060"/>
          </a:xfr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6FAEC4C-1E8B-4AB5-C6A1-BC4377AAA770}"/>
              </a:ext>
            </a:extLst>
          </p:cNvPr>
          <p:cNvSpPr txBox="1">
            <a:spLocks/>
          </p:cNvSpPr>
          <p:nvPr/>
        </p:nvSpPr>
        <p:spPr>
          <a:xfrm>
            <a:off x="838200" y="4149214"/>
            <a:ext cx="10515600" cy="2027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Determing</a:t>
            </a:r>
            <a:r>
              <a:rPr lang="de-DE" dirty="0"/>
              <a:t> the </a:t>
            </a:r>
            <a:r>
              <a:rPr lang="de-DE" dirty="0" err="1"/>
              <a:t>shape</a:t>
            </a:r>
            <a:r>
              <a:rPr lang="de-DE" dirty="0"/>
              <a:t> and </a:t>
            </a:r>
            <a:r>
              <a:rPr lang="de-DE" dirty="0" err="1"/>
              <a:t>assign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indexes</a:t>
            </a:r>
            <a:r>
              <a:rPr lang="de-DE" dirty="0"/>
              <a:t> in the </a:t>
            </a:r>
            <a:r>
              <a:rPr lang="de-DE" dirty="0" err="1"/>
              <a:t>matrix</a:t>
            </a:r>
            <a:r>
              <a:rPr lang="de-DE" dirty="0"/>
              <a:t>.</a:t>
            </a:r>
          </a:p>
          <a:p>
            <a:r>
              <a:rPr lang="de-DE" dirty="0" err="1"/>
              <a:t>Then</a:t>
            </a:r>
            <a:r>
              <a:rPr lang="de-DE" dirty="0"/>
              <a:t> handle the NO SLIP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different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index</a:t>
            </a:r>
            <a:r>
              <a:rPr lang="de-DE" dirty="0"/>
              <a:t>.</a:t>
            </a:r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CIRCLE and RECTANGLE/SQUARE.</a:t>
            </a:r>
          </a:p>
        </p:txBody>
      </p:sp>
    </p:spTree>
    <p:extLst>
      <p:ext uri="{BB962C8B-B14F-4D97-AF65-F5344CB8AC3E}">
        <p14:creationId xmlns:p14="http://schemas.microsoft.com/office/powerpoint/2010/main" val="2601185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Backward Facing Step with Eddy currents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33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square with a black line&#10;&#10;Description automatically generated">
            <a:extLst>
              <a:ext uri="{FF2B5EF4-FFF2-40B4-BE49-F238E27FC236}">
                <a16:creationId xmlns:a16="http://schemas.microsoft.com/office/drawing/2014/main" id="{B600FE70-D093-FF44-4EB2-FA42C07F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2119149"/>
            <a:ext cx="6096000" cy="4350475"/>
          </a:xfrm>
          <a:prstGeom prst="rect">
            <a:avLst/>
          </a:prstGeom>
        </p:spPr>
      </p:pic>
      <p:pic>
        <p:nvPicPr>
          <p:cNvPr id="7" name="Content Placeholder 6" descr="A colorful lines on a white background&#10;&#10;Description automatically generated">
            <a:extLst>
              <a:ext uri="{FF2B5EF4-FFF2-40B4-BE49-F238E27FC236}">
                <a16:creationId xmlns:a16="http://schemas.microsoft.com/office/drawing/2014/main" id="{9537E95E-6725-1840-B8F1-CDFDE2061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90" y="1082004"/>
            <a:ext cx="9348019" cy="1994244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E1EF60-1ED9-65C4-2DD1-DE066BBC50A3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5000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44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Backward Facing Step with Recirculation zone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34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square with a black line&#10;&#10;Description automatically generated">
            <a:extLst>
              <a:ext uri="{FF2B5EF4-FFF2-40B4-BE49-F238E27FC236}">
                <a16:creationId xmlns:a16="http://schemas.microsoft.com/office/drawing/2014/main" id="{24EEC36E-3A81-7502-C205-D2732CB6A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76062"/>
            <a:ext cx="6096000" cy="4572000"/>
          </a:xfrm>
          <a:prstGeom prst="rect">
            <a:avLst/>
          </a:prstGeom>
        </p:spPr>
      </p:pic>
      <p:pic>
        <p:nvPicPr>
          <p:cNvPr id="7" name="Content Placeholder 6" descr="A colorful lines with numbers&#10;&#10;Description automatically generated with medium confidence">
            <a:extLst>
              <a:ext uri="{FF2B5EF4-FFF2-40B4-BE49-F238E27FC236}">
                <a16:creationId xmlns:a16="http://schemas.microsoft.com/office/drawing/2014/main" id="{1418466E-7F4D-375C-1362-AE39FBDD0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063342"/>
            <a:ext cx="9525000" cy="2032000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B5470C-86B0-BD85-67EF-EE82944D2EB9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36000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43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Karman Vortex Street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35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circle on a white background&#10;&#10;Description automatically generated">
            <a:extLst>
              <a:ext uri="{FF2B5EF4-FFF2-40B4-BE49-F238E27FC236}">
                <a16:creationId xmlns:a16="http://schemas.microsoft.com/office/drawing/2014/main" id="{97C4C88E-4466-3475-8890-EA70769B0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71836"/>
            <a:ext cx="6096000" cy="4572000"/>
          </a:xfrm>
          <a:prstGeom prst="rect">
            <a:avLst/>
          </a:prstGeom>
        </p:spPr>
      </p:pic>
      <p:pic>
        <p:nvPicPr>
          <p:cNvPr id="7" name="Content Placeholder 6" descr="A colorful background with numbers&#10;&#10;Description automatically generated with medium confidence">
            <a:extLst>
              <a:ext uri="{FF2B5EF4-FFF2-40B4-BE49-F238E27FC236}">
                <a16:creationId xmlns:a16="http://schemas.microsoft.com/office/drawing/2014/main" id="{9F73F56D-C701-185F-D6D8-D7003D0E2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332" y="1082004"/>
            <a:ext cx="9505336" cy="2027805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0CA937-A476-18DF-4393-B4A870BD3F35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5000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26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7756"/>
            <a:ext cx="9144000" cy="2327343"/>
          </a:xfrm>
        </p:spPr>
        <p:txBody>
          <a:bodyPr>
            <a:noAutofit/>
          </a:bodyPr>
          <a:lstStyle/>
          <a:p>
            <a:r>
              <a:rPr lang="de-DE" sz="5400" dirty="0"/>
              <a:t>Ende.</a:t>
            </a:r>
            <a:br>
              <a:rPr lang="de-DE" sz="5400" dirty="0"/>
            </a:br>
            <a:r>
              <a:rPr lang="de-DE" sz="5400" dirty="0"/>
              <a:t>Danke.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pic>
        <p:nvPicPr>
          <p:cNvPr id="9" name="Picture 8" descr="A gold figure with legs and hands on a stick&#10;&#10;Description automatically generated">
            <a:extLst>
              <a:ext uri="{FF2B5EF4-FFF2-40B4-BE49-F238E27FC236}">
                <a16:creationId xmlns:a16="http://schemas.microsoft.com/office/drawing/2014/main" id="{EFFD861E-9E58-28B0-D3BB-B5E2C7434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08" y="4216073"/>
            <a:ext cx="2507840" cy="250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4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1619</Words>
  <Application>Microsoft Office PowerPoint</Application>
  <PresentationFormat>Widescreen</PresentationFormat>
  <Paragraphs>262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CMS</vt:lpstr>
      <vt:lpstr>Consolas</vt:lpstr>
      <vt:lpstr>Times New Roman</vt:lpstr>
      <vt:lpstr>Office Theme</vt:lpstr>
      <vt:lpstr>Red Black SOR Solver</vt:lpstr>
      <vt:lpstr>Objectives</vt:lpstr>
      <vt:lpstr>2D Poisson Solver for Heat Equation</vt:lpstr>
      <vt:lpstr>Discretization of 2D Poisson Heat Equation</vt:lpstr>
      <vt:lpstr>Discrete Poisson Problem on 4x4 Grid</vt:lpstr>
      <vt:lpstr>Iterative Solver - Jacobi</vt:lpstr>
      <vt:lpstr>Iterative Solver – Gauss Seidel</vt:lpstr>
      <vt:lpstr>Iterative Solver – Gauss Seidel SOR</vt:lpstr>
      <vt:lpstr>Red-Black SOR Solver</vt:lpstr>
      <vt:lpstr>Ordering of RB vs Normal Solver</vt:lpstr>
      <vt:lpstr>Coefficient Matrix of RB vs Normal Solver</vt:lpstr>
      <vt:lpstr>Basic Algorithm for RB</vt:lpstr>
      <vt:lpstr>Algorithm without if condition in RB</vt:lpstr>
      <vt:lpstr>Runtime comparison between Normal and RB SOR</vt:lpstr>
      <vt:lpstr>Speedup scaling for RB SOR</vt:lpstr>
      <vt:lpstr>LIKWID counter comparison</vt:lpstr>
      <vt:lpstr>LIKWID counter comparison</vt:lpstr>
      <vt:lpstr>Convergence test and results on 2D Poisson solver</vt:lpstr>
      <vt:lpstr>Particle Tracing</vt:lpstr>
      <vt:lpstr>Objectives</vt:lpstr>
      <vt:lpstr>What is Particle Tracing</vt:lpstr>
      <vt:lpstr>Interpolating using nearest discrete velocity fields</vt:lpstr>
      <vt:lpstr>Interpolating using nearest discrete velocity fields</vt:lpstr>
      <vt:lpstr>Results - canal</vt:lpstr>
      <vt:lpstr>Results - dcavity</vt:lpstr>
      <vt:lpstr>MPI-Implementation</vt:lpstr>
      <vt:lpstr>MPI-Implementation</vt:lpstr>
      <vt:lpstr>Future Work</vt:lpstr>
      <vt:lpstr>Enhanced Solver</vt:lpstr>
      <vt:lpstr>Objectives</vt:lpstr>
      <vt:lpstr>Enhanced Solver</vt:lpstr>
      <vt:lpstr>How it works</vt:lpstr>
      <vt:lpstr>Results – Backward Facing Step with Eddy currents</vt:lpstr>
      <vt:lpstr>Results – Backward Facing Step with Recirculation zone</vt:lpstr>
      <vt:lpstr>Results – Karman Vortex Street</vt:lpstr>
      <vt:lpstr>Ende. Danke.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Monte Carlo </dc:title>
  <dc:creator>Ujeniya, Aditya</dc:creator>
  <cp:lastModifiedBy>Ujeniya, Aditya</cp:lastModifiedBy>
  <cp:revision>734</cp:revision>
  <dcterms:created xsi:type="dcterms:W3CDTF">2022-10-31T20:07:05Z</dcterms:created>
  <dcterms:modified xsi:type="dcterms:W3CDTF">2023-10-12T15:39:44Z</dcterms:modified>
</cp:coreProperties>
</file>